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329" r:id="rId2"/>
    <p:sldId id="409" r:id="rId3"/>
    <p:sldId id="417" r:id="rId4"/>
    <p:sldId id="418" r:id="rId5"/>
    <p:sldId id="419" r:id="rId6"/>
    <p:sldId id="420" r:id="rId7"/>
    <p:sldId id="421" r:id="rId8"/>
    <p:sldId id="422" r:id="rId9"/>
    <p:sldId id="451" r:id="rId10"/>
    <p:sldId id="429" r:id="rId11"/>
    <p:sldId id="430" r:id="rId12"/>
    <p:sldId id="431" r:id="rId13"/>
    <p:sldId id="432" r:id="rId14"/>
    <p:sldId id="433" r:id="rId15"/>
    <p:sldId id="434" r:id="rId16"/>
    <p:sldId id="435" r:id="rId17"/>
    <p:sldId id="436" r:id="rId18"/>
    <p:sldId id="437" r:id="rId19"/>
    <p:sldId id="439" r:id="rId20"/>
    <p:sldId id="440" r:id="rId21"/>
    <p:sldId id="423" r:id="rId22"/>
    <p:sldId id="424" r:id="rId23"/>
    <p:sldId id="425" r:id="rId24"/>
    <p:sldId id="426" r:id="rId25"/>
    <p:sldId id="427" r:id="rId26"/>
    <p:sldId id="428" r:id="rId27"/>
    <p:sldId id="442" r:id="rId28"/>
    <p:sldId id="441" r:id="rId29"/>
    <p:sldId id="444" r:id="rId30"/>
    <p:sldId id="443" r:id="rId31"/>
    <p:sldId id="446" r:id="rId32"/>
    <p:sldId id="445" r:id="rId33"/>
    <p:sldId id="448" r:id="rId34"/>
    <p:sldId id="447" r:id="rId35"/>
    <p:sldId id="449" r:id="rId36"/>
    <p:sldId id="450" r:id="rId37"/>
  </p:sldIdLst>
  <p:sldSz cx="9144000" cy="6858000" type="screen4x3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Стандартный раздел" id="{61C17C99-5AF3-5D48-ADB3-D8E0E30CD732}">
          <p14:sldIdLst>
            <p14:sldId id="329"/>
            <p14:sldId id="409"/>
            <p14:sldId id="417"/>
            <p14:sldId id="418"/>
            <p14:sldId id="419"/>
            <p14:sldId id="420"/>
            <p14:sldId id="421"/>
            <p14:sldId id="422"/>
            <p14:sldId id="429"/>
            <p14:sldId id="430"/>
            <p14:sldId id="431"/>
            <p14:sldId id="432"/>
            <p14:sldId id="433"/>
            <p14:sldId id="434"/>
            <p14:sldId id="435"/>
            <p14:sldId id="436"/>
            <p14:sldId id="437"/>
            <p14:sldId id="439"/>
            <p14:sldId id="440"/>
            <p14:sldId id="423"/>
            <p14:sldId id="424"/>
            <p14:sldId id="425"/>
            <p14:sldId id="426"/>
            <p14:sldId id="427"/>
            <p14:sldId id="428"/>
            <p14:sldId id="442"/>
            <p14:sldId id="441"/>
            <p14:sldId id="444"/>
            <p14:sldId id="443"/>
            <p14:sldId id="446"/>
            <p14:sldId id="445"/>
            <p14:sldId id="448"/>
            <p14:sldId id="447"/>
            <p14:sldId id="449"/>
            <p14:sldId id="450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3300"/>
    <a:srgbClr val="CC3300"/>
    <a:srgbClr val="FF0000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2205" autoAdjust="0"/>
    <p:restoredTop sz="94615" autoAdjust="0"/>
  </p:normalViewPr>
  <p:slideViewPr>
    <p:cSldViewPr>
      <p:cViewPr>
        <p:scale>
          <a:sx n="75" d="100"/>
          <a:sy n="75" d="100"/>
        </p:scale>
        <p:origin x="-2628" y="-9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t" anchorCtr="0" compatLnSpc="1">
            <a:prstTxWarp prst="textNoShape">
              <a:avLst/>
            </a:prstTxWarp>
          </a:bodyPr>
          <a:lstStyle>
            <a:lvl1pPr defTabSz="955632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092" y="1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t" anchorCtr="0" compatLnSpc="1">
            <a:prstTxWarp prst="textNoShape">
              <a:avLst/>
            </a:prstTxWarp>
          </a:bodyPr>
          <a:lstStyle>
            <a:lvl1pPr algn="r" defTabSz="955632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60" y="4715406"/>
            <a:ext cx="5439355" cy="4467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813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b" anchorCtr="0" compatLnSpc="1">
            <a:prstTxWarp prst="textNoShape">
              <a:avLst/>
            </a:prstTxWarp>
          </a:bodyPr>
          <a:lstStyle>
            <a:lvl1pPr defTabSz="955632" eaLnBrk="1" hangingPunct="1">
              <a:defRPr sz="13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092" y="9430813"/>
            <a:ext cx="2946065" cy="495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569" tIns="47784" rIns="95569" bIns="47784" numCol="1" anchor="b" anchorCtr="0" compatLnSpc="1">
            <a:prstTxWarp prst="textNoShape">
              <a:avLst/>
            </a:prstTxWarp>
          </a:bodyPr>
          <a:lstStyle>
            <a:lvl1pPr algn="r" defTabSz="955632" eaLnBrk="1" hangingPunct="1">
              <a:defRPr sz="1300"/>
            </a:lvl1pPr>
          </a:lstStyle>
          <a:p>
            <a:fld id="{55A99CA8-6823-DA42-A515-BF0DAB1F4B5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0866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EDFDC1-F89C-49DC-9C79-6948824F05D8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345399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F289E6-1597-49FE-B2F5-6290A6699012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16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615494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DB3C88-520B-4B51-AD88-C27C5B280C9B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2568378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C9C6A0-E91F-4393-8B98-45DE9D1041C3}" type="slidenum">
              <a:rPr lang="ru-RU" altLang="ru-RU"/>
              <a:pPr/>
              <a:t>27</a:t>
            </a:fld>
            <a:endParaRPr lang="ru-RU" altLang="ru-RU"/>
          </a:p>
        </p:txBody>
      </p:sp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8651488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23283E-142A-4D92-92CF-50CB51078E38}" type="slidenum">
              <a:rPr lang="ru-RU" altLang="ru-RU"/>
              <a:pPr/>
              <a:t>28</a:t>
            </a:fld>
            <a:endParaRPr lang="ru-RU" altLang="ru-RU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800" dirty="0">
                <a:solidFill>
                  <a:srgbClr val="000000"/>
                </a:solidFill>
              </a:rPr>
              <a:t>Фундамент нормативной базы стандартизации в РФ составляют межотраслевые системы стандартов - комплексы стандартов</a:t>
            </a:r>
          </a:p>
        </p:txBody>
      </p:sp>
    </p:spTree>
    <p:extLst>
      <p:ext uri="{BB962C8B-B14F-4D97-AF65-F5344CB8AC3E}">
        <p14:creationId xmlns:p14="http://schemas.microsoft.com/office/powerpoint/2010/main" xmlns="" val="41831272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1E7655-9778-4E67-8E39-453EF2372FFB}" type="slidenum">
              <a:rPr lang="ru-RU" altLang="ru-RU"/>
              <a:pPr/>
              <a:t>29</a:t>
            </a:fld>
            <a:endParaRPr lang="ru-RU" altLang="ru-RU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144995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C93242-1BC9-4471-93BA-715BA7259681}" type="slidenum">
              <a:rPr lang="ru-RU" altLang="ru-RU"/>
              <a:pPr/>
              <a:t>30</a:t>
            </a:fld>
            <a:endParaRPr lang="ru-RU" altLang="ru-RU"/>
          </a:p>
        </p:txBody>
      </p:sp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7122473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967081-1D0F-4AC5-B02E-89471F94D45A}" type="slidenum">
              <a:rPr lang="ru-RU" altLang="ru-RU"/>
              <a:pPr/>
              <a:t>31</a:t>
            </a:fld>
            <a:endParaRPr lang="ru-RU" altLang="ru-RU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861007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E248F5-8B2E-4069-9019-F976B05603EC}" type="slidenum">
              <a:rPr lang="ru-RU" altLang="ru-RU"/>
              <a:pPr/>
              <a:t>32</a:t>
            </a:fld>
            <a:endParaRPr lang="ru-RU" altLang="ru-RU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3504285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ACB573-BEFC-4781-BF84-6CF0C741191E}" type="slidenum">
              <a:rPr lang="ru-RU" altLang="ru-RU"/>
              <a:pPr/>
              <a:t>33</a:t>
            </a:fld>
            <a:endParaRPr lang="ru-RU" altLang="ru-RU"/>
          </a:p>
        </p:txBody>
      </p:sp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1071069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A9AB10-A7BA-42DD-AA04-0CBC653E61DF}" type="slidenum">
              <a:rPr lang="ru-RU" altLang="ru-RU"/>
              <a:pPr/>
              <a:t>34</a:t>
            </a:fld>
            <a:endParaRPr lang="ru-RU" altLang="ru-RU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u="sng"/>
              <a:t>.</a:t>
            </a:r>
            <a:r>
              <a:rPr lang="ru-RU" altLang="ru-RU"/>
              <a:t>    Создание этой системы обусловлено необходимостью сокращения сроков и стоимости подготовки производства в связи с частой сменой объектов производства, являющейся следствием ускорения технического прогресса. </a:t>
            </a:r>
          </a:p>
        </p:txBody>
      </p:sp>
    </p:spTree>
    <p:extLst>
      <p:ext uri="{BB962C8B-B14F-4D97-AF65-F5344CB8AC3E}">
        <p14:creationId xmlns:p14="http://schemas.microsoft.com/office/powerpoint/2010/main" xmlns="" val="1371609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59EAC6-7821-40C8-8DD0-80274EF4DD9E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3108928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F04982-452C-481F-A474-F79D317C1E8E}" type="slidenum">
              <a:rPr lang="ru-RU" altLang="ru-RU"/>
              <a:pPr/>
              <a:t>35</a:t>
            </a:fld>
            <a:endParaRPr lang="ru-RU" altLang="ru-RU"/>
          </a:p>
        </p:txBody>
      </p:sp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2121585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62E55A-47BB-4DE3-9E36-F1C0F770E737}" type="slidenum">
              <a:rPr lang="ru-RU" altLang="ru-RU"/>
              <a:pPr/>
              <a:t>36</a:t>
            </a:fld>
            <a:endParaRPr lang="ru-RU" altLang="ru-RU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Федеральное государственное унитарное предприятие «Государственный НИИ автомобильного транспорта» - ГОСТ Р «Услуги пассажирского автомобильного транспорта. Перевозка пассажиров. Требования к автовокзалам»</a:t>
            </a:r>
          </a:p>
          <a:p>
            <a:r>
              <a:rPr lang="ru-RU" altLang="ru-RU"/>
              <a:t>ГОСТ Р «Внешний шум автомобилей в эксплуатации. Допустимые уровни и методы измерения»</a:t>
            </a:r>
          </a:p>
          <a:p>
            <a:r>
              <a:rPr lang="ru-RU" altLang="ru-RU"/>
              <a:t>ФГУП «Центральный НИИ геодезии, аэросъемки и картографии»</a:t>
            </a:r>
          </a:p>
          <a:p>
            <a:r>
              <a:rPr lang="ru-RU" altLang="ru-RU"/>
              <a:t>ГОСТ Р «Фототопография. Термины и определения»</a:t>
            </a:r>
          </a:p>
          <a:p>
            <a:r>
              <a:rPr lang="ru-RU" altLang="ru-RU"/>
              <a:t>ВНИИ табака, махорки и табачных изделий» -  ГОСТ Р «</a:t>
            </a:r>
            <a:r>
              <a:rPr lang="ru-RU" altLang="ru-RU">
                <a:solidFill>
                  <a:srgbClr val="000000"/>
                </a:solidFill>
              </a:rPr>
              <a:t>Табак и табачные изделия. Определение степени удерживания конденсата дыма фильтрами сигарет. Спектрометрический метод»</a:t>
            </a:r>
            <a:endParaRPr lang="ru-RU" altLang="ru-RU"/>
          </a:p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574109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9E38BA-22FE-4C35-9171-48068274B786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517310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3FCDE8-238B-445D-8EA9-0EAB62C38FF5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513641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400F9F-7111-4B6C-B61F-BAB893BB123A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805651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FA8242-7583-40DC-930C-EEEE128C7DBC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885309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299BB2-FCE4-4B48-A9AB-007FD8D6AC6F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Наряду с данным термином при участии в разработках по международной стандартизации применяется также термин "кодекс установившейся практики".</a:t>
            </a:r>
          </a:p>
        </p:txBody>
      </p:sp>
    </p:spTree>
    <p:extLst>
      <p:ext uri="{BB962C8B-B14F-4D97-AF65-F5344CB8AC3E}">
        <p14:creationId xmlns:p14="http://schemas.microsoft.com/office/powerpoint/2010/main" xmlns="" val="264616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F6444F-A771-469E-8261-F8818B3586E9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61853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C45E1F-8BB7-466C-8E25-39ADABB7DE5D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159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6125"/>
            <a:ext cx="4959350" cy="3721100"/>
          </a:xfrm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89777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6035B-0FB0-BD48-8EBB-408C7AE2800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21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F1B65-2623-EB4E-B005-D0F03087B73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83038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D0E43-CCD8-0046-88F6-071824A6A25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691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F6E49-067C-E747-9974-740BB649556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8753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C9E6D1-8485-9547-955F-8426787CCD0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0485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838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98500" y="1665288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60900" y="1665288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1658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1658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1658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275C4CF-82D1-4F08-8C58-2872FEEC10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025045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C9D641-14CE-E94E-9B01-75AB73B4D4D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7218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6E38C-16C8-5640-BD01-50D3B9B0ACC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107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E328E8-3C5E-EB42-9B14-E40F37C91DC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851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510896-D9A9-8B47-9680-2C0A1EA281A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377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4ACC6-6F8E-C341-BAAC-D4D09696309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5724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DBE93C-C074-5B46-9D7D-2B189A3AE64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43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86F9FA-A985-C346-B3EE-8BCFE723106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1594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E0FBBD-A67C-9F47-A273-DFE0572EC86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307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87D2B78-6834-BB4F-94D5-81DF2C331AC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1905000"/>
            <a:ext cx="91440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sz="2800" b="1">
                <a:solidFill>
                  <a:srgbClr val="CC3300"/>
                </a:solidFill>
              </a:rPr>
              <a:t>Дисциплина: </a:t>
            </a:r>
            <a:br>
              <a:rPr lang="ru-RU" sz="2800" b="1">
                <a:solidFill>
                  <a:srgbClr val="CC3300"/>
                </a:solidFill>
              </a:rPr>
            </a:br>
            <a:r>
              <a:rPr lang="ru-RU" sz="2800" b="1">
                <a:solidFill>
                  <a:srgbClr val="CC3300"/>
                </a:solidFill>
              </a:rPr>
              <a:t>«Метрология, стандартизация и сертификация»</a:t>
            </a:r>
            <a:endParaRPr lang="ru-RU" sz="2800" b="1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3133725"/>
            <a:ext cx="9144000" cy="2594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Тема лекции: </a:t>
            </a:r>
          </a:p>
          <a:p>
            <a:pPr indent="20638" algn="ctr" eaLnBrk="1" hangingPunct="1">
              <a:lnSpc>
                <a:spcPct val="90000"/>
              </a:lnSpc>
            </a:pP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«</a:t>
            </a:r>
            <a:r>
              <a:rPr 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Общие вопросы стандартизации</a:t>
            </a:r>
            <a:r>
              <a:rPr 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»</a:t>
            </a: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indent="20638" algn="ctr" eaLnBrk="1" hangingPunct="1">
              <a:lnSpc>
                <a:spcPct val="90000"/>
              </a:lnSpc>
            </a:pPr>
            <a:endParaRPr lang="en-US" sz="36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04800" y="5113338"/>
            <a:ext cx="8534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2550" indent="20638" algn="ctr" eaLnBrk="1" hangingPunct="1">
              <a:lnSpc>
                <a:spcPct val="110000"/>
              </a:lnSpc>
              <a:buFont typeface="Wingdings" charset="0"/>
              <a:buNone/>
            </a:pPr>
            <a:r>
              <a:rPr lang="ru-RU" sz="2000" b="1" dirty="0">
                <a:solidFill>
                  <a:srgbClr val="993300"/>
                </a:solidFill>
              </a:rPr>
              <a:t>кандидат технических наук, доцент </a:t>
            </a:r>
          </a:p>
          <a:p>
            <a:pPr marL="82550" indent="20638" algn="ctr" eaLnBrk="1" hangingPunct="1">
              <a:lnSpc>
                <a:spcPct val="110000"/>
              </a:lnSpc>
              <a:buFont typeface="Wingdings" charset="0"/>
              <a:buNone/>
            </a:pPr>
            <a:r>
              <a:rPr lang="ru-RU" sz="2000" b="1" dirty="0">
                <a:solidFill>
                  <a:srgbClr val="993300"/>
                </a:solidFill>
              </a:rPr>
              <a:t>Самойленко Владимир Валерьевич</a:t>
            </a:r>
          </a:p>
        </p:txBody>
      </p:sp>
      <p:sp>
        <p:nvSpPr>
          <p:cNvPr id="307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096A12DB-E2E3-264B-B2D9-B946DE8931B4}" type="slidenum">
              <a:rPr lang="ru-RU" sz="1400"/>
              <a:pPr/>
              <a:t>1</a:t>
            </a:fld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43000"/>
            <a:ext cx="8229600" cy="1143000"/>
          </a:xfrm>
        </p:spPr>
        <p:txBody>
          <a:bodyPr/>
          <a:lstStyle/>
          <a:p>
            <a:r>
              <a:rPr lang="ru-RU" altLang="ru-RU" sz="3200" b="1" dirty="0">
                <a:solidFill>
                  <a:srgbClr val="0000FF"/>
                </a:solidFill>
              </a:rPr>
              <a:t>Категории нормативных документов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2291443"/>
            <a:ext cx="7937500" cy="4500562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endParaRPr lang="ru-RU" altLang="ru-RU" sz="800" dirty="0">
              <a:solidFill>
                <a:srgbClr val="0000FF"/>
              </a:solidFill>
            </a:endParaRPr>
          </a:p>
          <a:p>
            <a:pPr algn="just">
              <a:lnSpc>
                <a:spcPct val="90000"/>
              </a:lnSpc>
              <a:buClr>
                <a:srgbClr val="000000"/>
              </a:buClr>
            </a:pPr>
            <a:r>
              <a:rPr lang="ru-RU" altLang="ru-RU" b="1" dirty="0">
                <a:solidFill>
                  <a:srgbClr val="0000FF"/>
                </a:solidFill>
              </a:rPr>
              <a:t>Стандарт</a:t>
            </a:r>
          </a:p>
          <a:p>
            <a:pPr algn="just">
              <a:lnSpc>
                <a:spcPct val="90000"/>
              </a:lnSpc>
              <a:buClr>
                <a:srgbClr val="000000"/>
              </a:buClr>
            </a:pPr>
            <a:r>
              <a:rPr lang="ru-RU" altLang="ru-RU" b="1" dirty="0">
                <a:solidFill>
                  <a:srgbClr val="0000FF"/>
                </a:solidFill>
              </a:rPr>
              <a:t>Рекомендации по стандартизации</a:t>
            </a:r>
            <a:r>
              <a:rPr lang="ru-RU" altLang="ru-RU" dirty="0">
                <a:solidFill>
                  <a:srgbClr val="0000FF"/>
                </a:solidFill>
              </a:rPr>
              <a:t> </a:t>
            </a:r>
          </a:p>
          <a:p>
            <a:pPr algn="just">
              <a:lnSpc>
                <a:spcPct val="90000"/>
              </a:lnSpc>
              <a:buClr>
                <a:srgbClr val="000000"/>
              </a:buClr>
            </a:pPr>
            <a:r>
              <a:rPr lang="ru-RU" altLang="ru-RU" b="1" dirty="0">
                <a:solidFill>
                  <a:srgbClr val="0000FF"/>
                </a:solidFill>
              </a:rPr>
              <a:t>Правила по стандартизации</a:t>
            </a:r>
          </a:p>
          <a:p>
            <a:pPr algn="just">
              <a:lnSpc>
                <a:spcPct val="90000"/>
              </a:lnSpc>
              <a:buClr>
                <a:srgbClr val="000000"/>
              </a:buClr>
            </a:pPr>
            <a:r>
              <a:rPr lang="ru-RU" altLang="ru-RU" b="1" dirty="0">
                <a:solidFill>
                  <a:srgbClr val="0000FF"/>
                </a:solidFill>
              </a:rPr>
              <a:t>Классификатор ТЭИ</a:t>
            </a:r>
          </a:p>
          <a:p>
            <a:pPr algn="just">
              <a:lnSpc>
                <a:spcPct val="90000"/>
              </a:lnSpc>
              <a:buClr>
                <a:srgbClr val="000000"/>
              </a:buClr>
            </a:pPr>
            <a:r>
              <a:rPr lang="ru-RU" altLang="ru-RU" b="1" dirty="0">
                <a:solidFill>
                  <a:srgbClr val="0000FF"/>
                </a:solidFill>
              </a:rPr>
              <a:t>Свод правил</a:t>
            </a:r>
          </a:p>
          <a:p>
            <a:pPr algn="just">
              <a:lnSpc>
                <a:spcPct val="90000"/>
              </a:lnSpc>
              <a:buClr>
                <a:srgbClr val="000000"/>
              </a:buClr>
            </a:pPr>
            <a:r>
              <a:rPr lang="ru-RU" altLang="ru-RU" b="1" dirty="0">
                <a:solidFill>
                  <a:srgbClr val="0000FF"/>
                </a:solidFill>
              </a:rPr>
              <a:t>Технический регламент</a:t>
            </a:r>
            <a:endParaRPr lang="en-US" altLang="ru-RU" b="1" dirty="0">
              <a:solidFill>
                <a:srgbClr val="0000FF"/>
              </a:solidFill>
            </a:endParaRPr>
          </a:p>
          <a:p>
            <a:pPr algn="just">
              <a:lnSpc>
                <a:spcPct val="90000"/>
              </a:lnSpc>
            </a:pPr>
            <a:endParaRPr lang="ru-RU" altLang="ru-RU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609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743200"/>
            <a:ext cx="7772400" cy="381635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altLang="ru-RU" sz="1800" b="1" dirty="0">
                <a:solidFill>
                  <a:srgbClr val="0000FF"/>
                </a:solidFill>
              </a:rPr>
              <a:t>	</a:t>
            </a:r>
            <a:r>
              <a:rPr lang="ru-RU" altLang="ru-RU" sz="2400" b="1" dirty="0">
                <a:solidFill>
                  <a:srgbClr val="0000FF"/>
                </a:solidFill>
              </a:rPr>
              <a:t>Стандарт - </a:t>
            </a:r>
            <a:r>
              <a:rPr lang="ru-RU" altLang="ru-RU" sz="2400" b="1" i="1" dirty="0">
                <a:solidFill>
                  <a:srgbClr val="0000FF"/>
                </a:solidFill>
              </a:rPr>
              <a:t>нормативный документ</a:t>
            </a:r>
            <a:r>
              <a:rPr lang="ru-RU" altLang="ru-RU" sz="2400" b="1" dirty="0">
                <a:solidFill>
                  <a:srgbClr val="0000FF"/>
                </a:solidFill>
              </a:rPr>
              <a:t> по стандартизации, разработанный на основе </a:t>
            </a:r>
            <a:r>
              <a:rPr lang="ru-RU" altLang="ru-RU" sz="2400" b="1" i="1" dirty="0">
                <a:solidFill>
                  <a:srgbClr val="0000FF"/>
                </a:solidFill>
              </a:rPr>
              <a:t>консенсуса</a:t>
            </a:r>
            <a:r>
              <a:rPr lang="ru-RU" altLang="ru-RU" sz="2400" b="1" dirty="0">
                <a:solidFill>
                  <a:srgbClr val="0000FF"/>
                </a:solidFill>
              </a:rPr>
              <a:t>, принятый признанным </a:t>
            </a:r>
            <a:r>
              <a:rPr lang="ru-RU" altLang="ru-RU" sz="2400" b="1" i="1" dirty="0">
                <a:solidFill>
                  <a:srgbClr val="0000FF"/>
                </a:solidFill>
              </a:rPr>
              <a:t>(компетентным) органом</a:t>
            </a:r>
            <a:r>
              <a:rPr lang="ru-RU" altLang="ru-RU" sz="2400" b="1" dirty="0">
                <a:solidFill>
                  <a:srgbClr val="0000FF"/>
                </a:solidFill>
              </a:rPr>
              <a:t>, рекомендованный для </a:t>
            </a:r>
            <a:r>
              <a:rPr lang="ru-RU" altLang="ru-RU" sz="2400" b="1" i="1" dirty="0">
                <a:solidFill>
                  <a:srgbClr val="0000FF"/>
                </a:solidFill>
              </a:rPr>
              <a:t>всеобщего и многократного применения</a:t>
            </a:r>
            <a:r>
              <a:rPr lang="ru-RU" altLang="ru-RU" sz="2400" b="1" dirty="0">
                <a:solidFill>
                  <a:srgbClr val="0000FF"/>
                </a:solidFill>
              </a:rPr>
              <a:t> содержащихся в нем правил, общих принципов или характеристик, касающихся различных видов деятельности или их результатов, и который направлен на </a:t>
            </a:r>
            <a:r>
              <a:rPr lang="ru-RU" altLang="ru-RU" sz="2400" b="1" i="1" dirty="0">
                <a:solidFill>
                  <a:srgbClr val="0000FF"/>
                </a:solidFill>
              </a:rPr>
              <a:t>достижение оптимальной степени упорядочения</a:t>
            </a:r>
            <a:r>
              <a:rPr lang="ru-RU" altLang="ru-RU" sz="2400" b="1" dirty="0">
                <a:solidFill>
                  <a:srgbClr val="0000FF"/>
                </a:solidFill>
              </a:rPr>
              <a:t> в определенной области.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ru-RU" altLang="ru-RU" sz="2400" b="1" dirty="0">
              <a:solidFill>
                <a:srgbClr val="0000FF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81000" y="1143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Arial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altLang="ru-RU" sz="3200" b="1" kern="0" smtClean="0">
                <a:solidFill>
                  <a:srgbClr val="0000FF"/>
                </a:solidFill>
              </a:rPr>
              <a:t>Категории нормативных документов</a:t>
            </a:r>
            <a:endParaRPr lang="ru-RU" altLang="ru-RU" sz="3200" b="1" kern="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406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438400"/>
            <a:ext cx="8229600" cy="4525963"/>
          </a:xfrm>
        </p:spPr>
        <p:txBody>
          <a:bodyPr/>
          <a:lstStyle/>
          <a:p>
            <a:pPr algn="just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b="1" dirty="0">
                <a:solidFill>
                  <a:srgbClr val="0000FF"/>
                </a:solidFill>
              </a:rPr>
              <a:t>Рекомендации по стандартизации</a:t>
            </a:r>
            <a:r>
              <a:rPr lang="ru-RU" altLang="ru-RU" dirty="0">
                <a:solidFill>
                  <a:srgbClr val="0000FF"/>
                </a:solidFill>
              </a:rPr>
              <a:t> - нормативный документ, содержащий </a:t>
            </a:r>
            <a:r>
              <a:rPr lang="ru-RU" altLang="ru-RU" i="1" dirty="0">
                <a:solidFill>
                  <a:srgbClr val="0000FF"/>
                </a:solidFill>
              </a:rPr>
              <a:t>добровольные для применения</a:t>
            </a:r>
            <a:r>
              <a:rPr lang="ru-RU" altLang="ru-RU" dirty="0">
                <a:solidFill>
                  <a:srgbClr val="0000FF"/>
                </a:solidFill>
              </a:rPr>
              <a:t>  </a:t>
            </a:r>
            <a:r>
              <a:rPr lang="ru-RU" altLang="ru-RU" u="sng" dirty="0" smtClean="0">
                <a:solidFill>
                  <a:srgbClr val="0000FF"/>
                </a:solidFill>
              </a:rPr>
              <a:t>организационно-технические</a:t>
            </a:r>
            <a:r>
              <a:rPr lang="ru-RU" altLang="ru-RU" dirty="0" smtClean="0">
                <a:solidFill>
                  <a:srgbClr val="0000FF"/>
                </a:solidFill>
              </a:rPr>
              <a:t> </a:t>
            </a:r>
            <a:r>
              <a:rPr lang="ru-RU" altLang="ru-RU" dirty="0">
                <a:solidFill>
                  <a:srgbClr val="0000FF"/>
                </a:solidFill>
              </a:rPr>
              <a:t>и/или </a:t>
            </a:r>
            <a:r>
              <a:rPr lang="ru-RU" altLang="ru-RU" u="sng" dirty="0">
                <a:solidFill>
                  <a:srgbClr val="0000FF"/>
                </a:solidFill>
              </a:rPr>
              <a:t>общетехнические</a:t>
            </a:r>
            <a:r>
              <a:rPr lang="ru-RU" altLang="ru-RU" dirty="0">
                <a:solidFill>
                  <a:srgbClr val="0000FF"/>
                </a:solidFill>
              </a:rPr>
              <a:t> положения, порядки, методы выполнения работ по стандартизации, а также рекомендуемые правила оформления результатов этих работ.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43000"/>
            <a:ext cx="8229600" cy="1143000"/>
          </a:xfrm>
        </p:spPr>
        <p:txBody>
          <a:bodyPr/>
          <a:lstStyle/>
          <a:p>
            <a:r>
              <a:rPr lang="ru-RU" altLang="ru-RU" sz="3200" b="1" dirty="0">
                <a:solidFill>
                  <a:srgbClr val="0000FF"/>
                </a:solidFill>
              </a:rPr>
              <a:t>Категории нормативных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xmlns="" val="10430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48366"/>
            <a:ext cx="8229600" cy="4525963"/>
          </a:xfrm>
        </p:spPr>
        <p:txBody>
          <a:bodyPr/>
          <a:lstStyle/>
          <a:p>
            <a:pPr algn="just"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b="1" dirty="0">
                <a:solidFill>
                  <a:srgbClr val="0000FF"/>
                </a:solidFill>
              </a:rPr>
              <a:t>Правила по стандартизации</a:t>
            </a:r>
            <a:r>
              <a:rPr lang="ru-RU" altLang="ru-RU" dirty="0">
                <a:solidFill>
                  <a:srgbClr val="0000FF"/>
                </a:solidFill>
              </a:rPr>
              <a:t> - нормативный документ, устанавливающий </a:t>
            </a:r>
            <a:r>
              <a:rPr lang="ru-RU" altLang="ru-RU" i="1" dirty="0">
                <a:solidFill>
                  <a:srgbClr val="0000FF"/>
                </a:solidFill>
              </a:rPr>
              <a:t>обязательные для применения</a:t>
            </a:r>
            <a:r>
              <a:rPr lang="ru-RU" altLang="ru-RU" dirty="0">
                <a:solidFill>
                  <a:srgbClr val="0000FF"/>
                </a:solidFill>
              </a:rPr>
              <a:t>  </a:t>
            </a:r>
            <a:r>
              <a:rPr lang="ru-RU" altLang="ru-RU" u="sng" dirty="0">
                <a:solidFill>
                  <a:srgbClr val="0000FF"/>
                </a:solidFill>
              </a:rPr>
              <a:t>организационно- технические</a:t>
            </a:r>
            <a:r>
              <a:rPr lang="ru-RU" altLang="ru-RU" dirty="0">
                <a:solidFill>
                  <a:srgbClr val="0000FF"/>
                </a:solidFill>
              </a:rPr>
              <a:t> и/или </a:t>
            </a:r>
            <a:r>
              <a:rPr lang="ru-RU" altLang="ru-RU" u="sng" dirty="0">
                <a:solidFill>
                  <a:srgbClr val="0000FF"/>
                </a:solidFill>
              </a:rPr>
              <a:t>общетехнические</a:t>
            </a:r>
            <a:r>
              <a:rPr lang="ru-RU" altLang="ru-RU" dirty="0">
                <a:solidFill>
                  <a:srgbClr val="0000FF"/>
                </a:solidFill>
              </a:rPr>
              <a:t> положения, порядки, методы выполнения работ по стандартизации.</a:t>
            </a:r>
          </a:p>
          <a:p>
            <a:endParaRPr lang="ru-RU" altLang="ru-RU" dirty="0">
              <a:solidFill>
                <a:srgbClr val="0000FF"/>
              </a:solidFill>
            </a:endParaRPr>
          </a:p>
          <a:p>
            <a:endParaRPr lang="ru-RU" altLang="ru-RU" dirty="0">
              <a:solidFill>
                <a:srgbClr val="0000FF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43000"/>
            <a:ext cx="8229600" cy="1143000"/>
          </a:xfrm>
        </p:spPr>
        <p:txBody>
          <a:bodyPr/>
          <a:lstStyle/>
          <a:p>
            <a:r>
              <a:rPr lang="ru-RU" altLang="ru-RU" sz="3200" b="1" dirty="0">
                <a:solidFill>
                  <a:srgbClr val="0000FF"/>
                </a:solidFill>
              </a:rPr>
              <a:t>Категории нормативных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xmlns="" val="219699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590800"/>
            <a:ext cx="8229600" cy="4525963"/>
          </a:xfrm>
        </p:spPr>
        <p:txBody>
          <a:bodyPr/>
          <a:lstStyle/>
          <a:p>
            <a:pPr algn="just"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b="1" dirty="0">
                <a:solidFill>
                  <a:srgbClr val="0000FF"/>
                </a:solidFill>
              </a:rPr>
              <a:t>Технический регламент </a:t>
            </a:r>
            <a:r>
              <a:rPr lang="ru-RU" altLang="ru-RU" dirty="0">
                <a:solidFill>
                  <a:srgbClr val="0000FF"/>
                </a:solidFill>
              </a:rPr>
              <a:t>– регламент, содержащий технические требования или непосредственно, либо путем ссылки на стандарт, технические условия, либо путем включения  в себя содержания этих документов.  </a:t>
            </a:r>
          </a:p>
          <a:p>
            <a:endParaRPr lang="ru-RU" altLang="ru-RU" dirty="0">
              <a:solidFill>
                <a:srgbClr val="0000FF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143000"/>
            <a:ext cx="8229600" cy="1143000"/>
          </a:xfrm>
        </p:spPr>
        <p:txBody>
          <a:bodyPr/>
          <a:lstStyle/>
          <a:p>
            <a:r>
              <a:rPr lang="ru-RU" altLang="ru-RU" sz="3200" b="1" dirty="0">
                <a:solidFill>
                  <a:srgbClr val="0000FF"/>
                </a:solidFill>
              </a:rPr>
              <a:t>Категории нормативных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xmlns="" val="242883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2098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b="1" dirty="0">
                <a:solidFill>
                  <a:srgbClr val="0000FF"/>
                </a:solidFill>
              </a:rPr>
              <a:t>Классификатор (технико-экономической и социальной информации)</a:t>
            </a:r>
            <a:r>
              <a:rPr lang="ru-RU" altLang="ru-RU" dirty="0">
                <a:solidFill>
                  <a:srgbClr val="0000FF"/>
                </a:solidFill>
              </a:rPr>
              <a:t>: Нормативный документ, устанавливающий систематизированный перечень наименований и кодов объектов классификации и/или классификационных группировок и принятый на соответствующем уровне стандартизации. 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81000" y="1143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Arial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altLang="ru-RU" sz="3200" b="1" kern="0" smtClean="0">
                <a:solidFill>
                  <a:srgbClr val="0000FF"/>
                </a:solidFill>
              </a:rPr>
              <a:t>Категории нормативных документов</a:t>
            </a:r>
            <a:endParaRPr lang="ru-RU" altLang="ru-RU" sz="3200" b="1" kern="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3896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7432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b="1" dirty="0">
                <a:solidFill>
                  <a:srgbClr val="0000FF"/>
                </a:solidFill>
              </a:rPr>
              <a:t>Свод правил</a:t>
            </a:r>
            <a:r>
              <a:rPr lang="ru-RU" altLang="ru-RU" dirty="0">
                <a:solidFill>
                  <a:srgbClr val="0000FF"/>
                </a:solidFill>
              </a:rPr>
              <a:t>: документ в области стандартизации, в котором содержатся технические правила и описание процессов проектирования, производства, строительства, монтажа, наладки, эксплуатации, хранения, перевозки, реализации и утилизации продукции и который применяется на добровольной основе</a:t>
            </a:r>
            <a:r>
              <a:rPr lang="ru-RU" altLang="ru-RU" sz="2800" dirty="0">
                <a:solidFill>
                  <a:srgbClr val="0000FF"/>
                </a:solidFill>
              </a:rPr>
              <a:t>..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altLang="ru-RU" sz="2800" dirty="0">
                <a:solidFill>
                  <a:srgbClr val="0000FF"/>
                </a:solidFill>
              </a:rPr>
              <a:t>		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81000" y="1143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Arial" charset="0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ru-RU" altLang="ru-RU" sz="3200" b="1" kern="0" smtClean="0">
                <a:solidFill>
                  <a:srgbClr val="0000FF"/>
                </a:solidFill>
              </a:rPr>
              <a:t>Категории нормативных документов</a:t>
            </a:r>
            <a:endParaRPr lang="ru-RU" altLang="ru-RU" sz="3200" b="1" kern="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25728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371600"/>
            <a:ext cx="7486650" cy="557212"/>
          </a:xfrm>
        </p:spPr>
        <p:txBody>
          <a:bodyPr/>
          <a:lstStyle/>
          <a:p>
            <a:r>
              <a:rPr lang="ru-RU" altLang="ru-RU" sz="3600" b="1" dirty="0">
                <a:solidFill>
                  <a:srgbClr val="0000FF"/>
                </a:solidFill>
              </a:rPr>
              <a:t>Виды стандартов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0"/>
            <a:ext cx="8497888" cy="5256212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altLang="ru-RU" sz="2000" b="1" i="1" dirty="0">
                <a:solidFill>
                  <a:srgbClr val="0000FF"/>
                </a:solidFill>
              </a:rPr>
              <a:t>Основополагающий стандарт</a:t>
            </a:r>
            <a:r>
              <a:rPr lang="ru-RU" altLang="ru-RU" sz="2000" dirty="0">
                <a:solidFill>
                  <a:srgbClr val="0000FF"/>
                </a:solidFill>
              </a:rPr>
              <a:t> – стандарт, имеющий широкую область распространения и содержащий общие положения для определенной области.</a:t>
            </a:r>
          </a:p>
          <a:p>
            <a:pPr>
              <a:lnSpc>
                <a:spcPct val="8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altLang="ru-RU" sz="2000" b="1" i="1" dirty="0">
                <a:solidFill>
                  <a:srgbClr val="0000FF"/>
                </a:solidFill>
              </a:rPr>
              <a:t>Стандарты на продукцию</a:t>
            </a:r>
            <a:r>
              <a:rPr lang="ru-RU" altLang="ru-RU" sz="2000" dirty="0">
                <a:solidFill>
                  <a:srgbClr val="0000FF"/>
                </a:solidFill>
              </a:rPr>
              <a:t> </a:t>
            </a:r>
            <a:r>
              <a:rPr lang="ru-RU" altLang="ru-RU" sz="2000" b="1" dirty="0">
                <a:solidFill>
                  <a:srgbClr val="0000FF"/>
                </a:solidFill>
              </a:rPr>
              <a:t>(услугу) </a:t>
            </a:r>
            <a:r>
              <a:rPr lang="ru-RU" altLang="ru-RU" sz="2000" dirty="0">
                <a:solidFill>
                  <a:srgbClr val="0000FF"/>
                </a:solidFill>
              </a:rPr>
              <a:t>- стандарт, устанавливающий требования, которым должна удовлетворять продукция (услуга), чтобы обеспечить ее соответствие своему назначению</a:t>
            </a:r>
          </a:p>
          <a:p>
            <a:pPr>
              <a:lnSpc>
                <a:spcPct val="8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altLang="ru-RU" sz="2000" b="1" i="1" dirty="0">
                <a:solidFill>
                  <a:srgbClr val="0000FF"/>
                </a:solidFill>
              </a:rPr>
              <a:t>Стандарт на методы контроля</a:t>
            </a:r>
            <a:r>
              <a:rPr lang="ru-RU" altLang="ru-RU" sz="2000" i="1" dirty="0">
                <a:solidFill>
                  <a:srgbClr val="0000FF"/>
                </a:solidFill>
              </a:rPr>
              <a:t> – </a:t>
            </a:r>
            <a:r>
              <a:rPr lang="ru-RU" altLang="ru-RU" sz="2000" dirty="0">
                <a:solidFill>
                  <a:srgbClr val="0000FF"/>
                </a:solidFill>
              </a:rPr>
              <a:t>стандарт,</a:t>
            </a:r>
            <a:r>
              <a:rPr lang="ru-RU" altLang="ru-RU" sz="2000" i="1" dirty="0">
                <a:solidFill>
                  <a:srgbClr val="0000FF"/>
                </a:solidFill>
              </a:rPr>
              <a:t> </a:t>
            </a:r>
            <a:r>
              <a:rPr lang="ru-RU" altLang="ru-RU" sz="2000" dirty="0">
                <a:solidFill>
                  <a:srgbClr val="0000FF"/>
                </a:solidFill>
              </a:rPr>
              <a:t>устанавливающий методы, способы, приемы, методики проведения испытаний, измерений и анализа. </a:t>
            </a:r>
          </a:p>
          <a:p>
            <a:pPr>
              <a:lnSpc>
                <a:spcPct val="8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altLang="ru-RU" sz="2000" b="1" i="1" dirty="0">
                <a:solidFill>
                  <a:srgbClr val="0000FF"/>
                </a:solidFill>
              </a:rPr>
              <a:t>Стандарт на процесс</a:t>
            </a:r>
            <a:r>
              <a:rPr lang="ru-RU" altLang="ru-RU" sz="2000" dirty="0">
                <a:solidFill>
                  <a:srgbClr val="0000FF"/>
                </a:solidFill>
              </a:rPr>
              <a:t> – стандарт,</a:t>
            </a:r>
            <a:r>
              <a:rPr lang="ru-RU" altLang="ru-RU" sz="2000" i="1" dirty="0">
                <a:solidFill>
                  <a:srgbClr val="0000FF"/>
                </a:solidFill>
              </a:rPr>
              <a:t> </a:t>
            </a:r>
            <a:r>
              <a:rPr lang="ru-RU" altLang="ru-RU" sz="2000" dirty="0">
                <a:solidFill>
                  <a:srgbClr val="0000FF"/>
                </a:solidFill>
              </a:rPr>
              <a:t>устанавливающий требования, которым должен удовлетворять процесс с тем, чтобы обеспечить соответствие процесса его назначению</a:t>
            </a:r>
          </a:p>
          <a:p>
            <a:pPr>
              <a:lnSpc>
                <a:spcPct val="8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altLang="ru-RU" sz="2000" b="1" i="1" dirty="0">
                <a:solidFill>
                  <a:srgbClr val="0000FF"/>
                </a:solidFill>
              </a:rPr>
              <a:t>Стандарт на термины и определения -  </a:t>
            </a:r>
            <a:r>
              <a:rPr lang="ru-RU" altLang="ru-RU" sz="2000" dirty="0">
                <a:solidFill>
                  <a:srgbClr val="0000FF"/>
                </a:solidFill>
              </a:rPr>
              <a:t>стандарт, устанавливающий  термины, к которым даны определения, содержащие необходимые и достаточные признаки понятия.</a:t>
            </a:r>
          </a:p>
        </p:txBody>
      </p:sp>
    </p:spTree>
    <p:extLst>
      <p:ext uri="{BB962C8B-B14F-4D97-AF65-F5344CB8AC3E}">
        <p14:creationId xmlns:p14="http://schemas.microsoft.com/office/powerpoint/2010/main" xmlns="" val="3725725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762000"/>
            <a:ext cx="8440738" cy="4537075"/>
          </a:xfrm>
        </p:spPr>
        <p:txBody>
          <a:bodyPr/>
          <a:lstStyle/>
          <a:p>
            <a:endParaRPr lang="ru-RU" altLang="ru-RU" sz="2400" b="1" dirty="0">
              <a:solidFill>
                <a:srgbClr val="0000FF"/>
              </a:solidFill>
            </a:endParaRPr>
          </a:p>
          <a:p>
            <a:pPr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sz="2400" b="1" i="1" dirty="0">
                <a:solidFill>
                  <a:srgbClr val="0000FF"/>
                </a:solidFill>
              </a:rPr>
              <a:t>Уровень стандартизации</a:t>
            </a:r>
            <a:r>
              <a:rPr lang="ru-RU" altLang="ru-RU" sz="2400" dirty="0">
                <a:solidFill>
                  <a:srgbClr val="0000FF"/>
                </a:solidFill>
              </a:rPr>
              <a:t>: Форма участия в деятельности по стандартизации с учетом географического, политического или экономического признака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09600" y="2971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Arial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Arial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Arial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Arial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Arial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sz="2400" b="1" kern="0" dirty="0" smtClean="0">
                <a:solidFill>
                  <a:srgbClr val="0000FF"/>
                </a:solidFill>
              </a:rPr>
              <a:t>национальная стандартизация - </a:t>
            </a:r>
            <a:r>
              <a:rPr lang="ru-RU" altLang="ru-RU" sz="2400" kern="0" dirty="0" smtClean="0">
                <a:solidFill>
                  <a:srgbClr val="0000FF"/>
                </a:solidFill>
              </a:rPr>
              <a:t>проводимая на уровне одной конкретной страны</a:t>
            </a:r>
          </a:p>
          <a:p>
            <a:pPr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sz="2400" b="1" kern="0" dirty="0" smtClean="0">
                <a:solidFill>
                  <a:srgbClr val="0000FF"/>
                </a:solidFill>
              </a:rPr>
              <a:t>международная стандартизация:</a:t>
            </a:r>
            <a:r>
              <a:rPr lang="ru-RU" altLang="ru-RU" sz="2400" kern="0" dirty="0" smtClean="0">
                <a:solidFill>
                  <a:srgbClr val="0000FF"/>
                </a:solidFill>
              </a:rPr>
              <a:t> - участие в которой открыто для соответствующих органов всех стран</a:t>
            </a:r>
          </a:p>
          <a:p>
            <a:pPr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sz="2400" b="1" kern="0" dirty="0" smtClean="0">
                <a:solidFill>
                  <a:srgbClr val="0000FF"/>
                </a:solidFill>
              </a:rPr>
              <a:t>региональная стандартизация</a:t>
            </a:r>
            <a:r>
              <a:rPr lang="ru-RU" altLang="ru-RU" sz="2400" kern="0" dirty="0" smtClean="0">
                <a:solidFill>
                  <a:srgbClr val="0000FF"/>
                </a:solidFill>
              </a:rPr>
              <a:t> - участие в которой открыто для соответствующих органов стран только одного географического или экономического региона мира</a:t>
            </a:r>
            <a:endParaRPr lang="ru-RU" altLang="ru-RU" sz="2400" kern="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919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17638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sz="2400" b="1" dirty="0">
                <a:solidFill>
                  <a:srgbClr val="0000FF"/>
                </a:solidFill>
              </a:rPr>
              <a:t> межгосударственная стандартизация</a:t>
            </a:r>
            <a:r>
              <a:rPr lang="ru-RU" altLang="ru-RU" sz="2400" dirty="0">
                <a:solidFill>
                  <a:srgbClr val="0000FF"/>
                </a:solidFill>
              </a:rPr>
              <a:t>:  Региональная стандартизация, проводимая на уровне государств- участников Соглашения о проведении согласованной политики в области стандартизации, метрологии и сертификации, принятого правительствами государств - участников  Содружества Независимых Государств</a:t>
            </a:r>
          </a:p>
          <a:p>
            <a:pPr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sz="2400" b="1" dirty="0">
                <a:solidFill>
                  <a:srgbClr val="0000FF"/>
                </a:solidFill>
              </a:rPr>
              <a:t>государственная стандартизация</a:t>
            </a:r>
            <a:r>
              <a:rPr lang="ru-RU" altLang="ru-RU" sz="2400" dirty="0">
                <a:solidFill>
                  <a:srgbClr val="0000FF"/>
                </a:solidFill>
              </a:rPr>
              <a:t>: Национальная стандартизация, проводимая в соответствии с законодательством Российской Федерации на федеральном уровне</a:t>
            </a:r>
          </a:p>
        </p:txBody>
      </p:sp>
    </p:spTree>
    <p:extLst>
      <p:ext uri="{BB962C8B-B14F-4D97-AF65-F5344CB8AC3E}">
        <p14:creationId xmlns:p14="http://schemas.microsoft.com/office/powerpoint/2010/main" xmlns="" val="362414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sz="3200" u="sng">
                <a:solidFill>
                  <a:srgbClr val="002060"/>
                </a:solidFill>
              </a:rPr>
              <a:t>План лекции:</a:t>
            </a:r>
            <a:endParaRPr lang="ru-RU" sz="3200">
              <a:solidFill>
                <a:srgbClr val="002060"/>
              </a:solidFill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381000" y="2286000"/>
            <a:ext cx="8534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ru-RU" sz="2400" dirty="0" smtClean="0">
                <a:solidFill>
                  <a:srgbClr val="0000FF"/>
                </a:solidFill>
              </a:rPr>
              <a:t>1.</a:t>
            </a:r>
            <a:r>
              <a:rPr lang="en-US" sz="2400" dirty="0" smtClean="0">
                <a:solidFill>
                  <a:srgbClr val="0000FF"/>
                </a:solidFill>
              </a:rPr>
              <a:t>  </a:t>
            </a:r>
            <a:r>
              <a:rPr lang="ru-RU" sz="2400" dirty="0" smtClean="0">
                <a:solidFill>
                  <a:srgbClr val="0000FF"/>
                </a:solidFill>
              </a:rPr>
              <a:t>Сущность</a:t>
            </a:r>
            <a:r>
              <a:rPr lang="ru-RU" sz="2400" dirty="0">
                <a:solidFill>
                  <a:srgbClr val="0000FF"/>
                </a:solidFill>
              </a:rPr>
              <a:t>, свойства и функции стандартизации</a:t>
            </a:r>
          </a:p>
          <a:p>
            <a:pPr>
              <a:lnSpc>
                <a:spcPct val="200000"/>
              </a:lnSpc>
            </a:pPr>
            <a:r>
              <a:rPr lang="ru-RU" sz="2400" dirty="0">
                <a:solidFill>
                  <a:srgbClr val="0000FF"/>
                </a:solidFill>
              </a:rPr>
              <a:t>2</a:t>
            </a:r>
            <a:r>
              <a:rPr lang="ru-RU" sz="2400" dirty="0" smtClean="0">
                <a:solidFill>
                  <a:srgbClr val="0000FF"/>
                </a:solidFill>
              </a:rPr>
              <a:t>.</a:t>
            </a:r>
            <a:r>
              <a:rPr lang="en-US" sz="2400" dirty="0" smtClean="0">
                <a:solidFill>
                  <a:srgbClr val="0000FF"/>
                </a:solidFill>
              </a:rPr>
              <a:t>  </a:t>
            </a:r>
            <a:r>
              <a:rPr lang="ru-RU" sz="2400" dirty="0" smtClean="0">
                <a:solidFill>
                  <a:srgbClr val="0000FF"/>
                </a:solidFill>
              </a:rPr>
              <a:t>Правовые </a:t>
            </a:r>
            <a:r>
              <a:rPr lang="ru-RU" sz="2400" dirty="0">
                <a:solidFill>
                  <a:srgbClr val="0000FF"/>
                </a:solidFill>
              </a:rPr>
              <a:t>основы стандартизации в </a:t>
            </a:r>
            <a:r>
              <a:rPr lang="ru-RU" sz="2400" dirty="0" smtClean="0">
                <a:solidFill>
                  <a:srgbClr val="0000FF"/>
                </a:solidFill>
              </a:rPr>
              <a:t>РФ</a:t>
            </a:r>
            <a:endParaRPr lang="ru-RU" sz="2400" dirty="0">
              <a:solidFill>
                <a:srgbClr val="0000FF"/>
              </a:solidFill>
            </a:endParaRPr>
          </a:p>
          <a:p>
            <a:pPr>
              <a:lnSpc>
                <a:spcPct val="200000"/>
              </a:lnSpc>
            </a:pPr>
            <a:r>
              <a:rPr lang="ru-RU" sz="2400" dirty="0">
                <a:solidFill>
                  <a:srgbClr val="0000FF"/>
                </a:solidFill>
              </a:rPr>
              <a:t>3. </a:t>
            </a:r>
            <a:r>
              <a:rPr lang="en-US" sz="2400" dirty="0" smtClean="0">
                <a:solidFill>
                  <a:srgbClr val="0000FF"/>
                </a:solidFill>
              </a:rPr>
              <a:t>  </a:t>
            </a:r>
            <a:r>
              <a:rPr lang="ru-RU" sz="2400" dirty="0" smtClean="0">
                <a:solidFill>
                  <a:srgbClr val="0000FF"/>
                </a:solidFill>
              </a:rPr>
              <a:t>Методы </a:t>
            </a:r>
            <a:r>
              <a:rPr lang="ru-RU" sz="2400" dirty="0">
                <a:solidFill>
                  <a:srgbClr val="0000FF"/>
                </a:solidFill>
              </a:rPr>
              <a:t>стандартизации</a:t>
            </a:r>
          </a:p>
        </p:txBody>
      </p:sp>
      <p:sp>
        <p:nvSpPr>
          <p:cNvPr id="410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DFDA7CA8-58EA-5549-AD3E-945EC094032A}" type="slidenum">
              <a:rPr lang="ru-RU" sz="1400"/>
              <a:pPr/>
              <a:t>2</a:t>
            </a:fld>
            <a:endParaRPr lang="ru-RU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Char char="q"/>
            </a:pPr>
            <a:r>
              <a:rPr lang="ru-RU" altLang="ru-RU" sz="2400" b="1" dirty="0" smtClean="0">
                <a:solidFill>
                  <a:srgbClr val="0000FF"/>
                </a:solidFill>
              </a:rPr>
              <a:t>Национальный </a:t>
            </a:r>
            <a:r>
              <a:rPr lang="ru-RU" altLang="ru-RU" sz="2400" b="1" dirty="0">
                <a:solidFill>
                  <a:srgbClr val="0000FF"/>
                </a:solidFill>
              </a:rPr>
              <a:t>стандарт</a:t>
            </a:r>
            <a:r>
              <a:rPr lang="ru-RU" altLang="ru-RU" sz="2400" dirty="0">
                <a:solidFill>
                  <a:srgbClr val="0000FF"/>
                </a:solidFill>
              </a:rPr>
              <a:t> - стандарт, принятый  национальным органом по стандартизации одной страны.</a:t>
            </a:r>
            <a:endParaRPr lang="en-US" altLang="ru-RU" sz="2400" dirty="0">
              <a:solidFill>
                <a:srgbClr val="0000FF"/>
              </a:solidFill>
            </a:endParaRPr>
          </a:p>
          <a:p>
            <a:pPr algn="just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ru-RU" altLang="ru-RU" sz="2400" dirty="0">
                <a:solidFill>
                  <a:srgbClr val="0000FF"/>
                </a:solidFill>
              </a:rPr>
              <a:t> </a:t>
            </a:r>
            <a:endParaRPr lang="en-US" altLang="ru-RU" sz="2400" dirty="0">
              <a:solidFill>
                <a:srgbClr val="0000FF"/>
              </a:solidFill>
            </a:endParaRPr>
          </a:p>
          <a:p>
            <a:pPr algn="just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Char char="q"/>
            </a:pPr>
            <a:r>
              <a:rPr lang="ru-RU" altLang="ru-RU" sz="2400" b="1" dirty="0">
                <a:solidFill>
                  <a:srgbClr val="0000FF"/>
                </a:solidFill>
              </a:rPr>
              <a:t>Международный стандарт</a:t>
            </a:r>
            <a:r>
              <a:rPr lang="ru-RU" altLang="ru-RU" sz="2400" dirty="0">
                <a:solidFill>
                  <a:srgbClr val="0000FF"/>
                </a:solidFill>
              </a:rPr>
              <a:t> - стандарт, принятый международной организацией по стандартизации.</a:t>
            </a:r>
            <a:endParaRPr lang="en-US" altLang="ru-RU" sz="2400" dirty="0">
              <a:solidFill>
                <a:srgbClr val="0000FF"/>
              </a:solidFill>
            </a:endParaRPr>
          </a:p>
          <a:p>
            <a:pPr algn="just"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Char char="q"/>
            </a:pPr>
            <a:endParaRPr lang="ru-RU" altLang="ru-RU" sz="2400" dirty="0">
              <a:solidFill>
                <a:srgbClr val="0000FF"/>
              </a:solidFill>
            </a:endParaRPr>
          </a:p>
          <a:p>
            <a:pPr algn="just">
              <a:buClr>
                <a:srgbClr val="000000"/>
              </a:buClr>
              <a:buFont typeface="Wingdings" panose="05000000000000000000" pitchFamily="2" charset="2"/>
              <a:buChar char="q"/>
            </a:pPr>
            <a:r>
              <a:rPr lang="ru-RU" altLang="ru-RU" sz="2400" b="1" dirty="0">
                <a:solidFill>
                  <a:srgbClr val="0000FF"/>
                </a:solidFill>
              </a:rPr>
              <a:t>Региональный стандарт </a:t>
            </a:r>
            <a:r>
              <a:rPr lang="ru-RU" altLang="ru-RU" sz="2400" dirty="0">
                <a:solidFill>
                  <a:srgbClr val="0000FF"/>
                </a:solidFill>
              </a:rPr>
              <a:t> - это стандарт, принятый региональной международной организацией по стандартизации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197763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24626" y="3276600"/>
            <a:ext cx="876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0000FF"/>
                </a:solidFill>
              </a:rPr>
              <a:t>3. Методы стандартизации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5753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21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xmlns="" val="314267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219200"/>
            <a:ext cx="8763000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solidFill>
                  <a:srgbClr val="0000FF"/>
                </a:solidFill>
              </a:rPr>
              <a:t>Метод стандартизации</a:t>
            </a:r>
            <a:r>
              <a:rPr lang="ru-RU" sz="2400" dirty="0">
                <a:solidFill>
                  <a:srgbClr val="0000FF"/>
                </a:solidFill>
              </a:rPr>
              <a:t> - это прием или совокупность приемов, с помощью которых достигаются цели стандартизации</a:t>
            </a:r>
            <a:r>
              <a:rPr lang="ru-RU" sz="2400" dirty="0" smtClean="0">
                <a:solidFill>
                  <a:srgbClr val="0000FF"/>
                </a:solidFill>
              </a:rPr>
              <a:t>.</a:t>
            </a:r>
          </a:p>
          <a:p>
            <a:endParaRPr lang="ru-RU" sz="2000" dirty="0">
              <a:solidFill>
                <a:srgbClr val="0000FF"/>
              </a:solidFill>
            </a:endParaRPr>
          </a:p>
          <a:p>
            <a:pPr algn="ctr"/>
            <a:r>
              <a:rPr lang="ru-RU" sz="2000" dirty="0">
                <a:solidFill>
                  <a:srgbClr val="0000FF"/>
                </a:solidFill>
              </a:rPr>
              <a:t>Рассмотрим основные методы </a:t>
            </a:r>
            <a:r>
              <a:rPr lang="ru-RU" sz="2000" dirty="0" smtClean="0">
                <a:solidFill>
                  <a:srgbClr val="0000FF"/>
                </a:solidFill>
              </a:rPr>
              <a:t>СТ:</a:t>
            </a:r>
          </a:p>
          <a:p>
            <a:pPr algn="ctr"/>
            <a:endParaRPr lang="ru-RU" sz="2000" dirty="0">
              <a:solidFill>
                <a:srgbClr val="0000FF"/>
              </a:solidFill>
            </a:endParaRPr>
          </a:p>
          <a:p>
            <a:r>
              <a:rPr lang="ru-RU" sz="2000" b="1" i="1" u="sng" dirty="0">
                <a:solidFill>
                  <a:srgbClr val="0000FF"/>
                </a:solidFill>
              </a:rPr>
              <a:t>1)Упорядочение объектов СТ</a:t>
            </a:r>
            <a:r>
              <a:rPr lang="ru-RU" sz="2000" dirty="0">
                <a:solidFill>
                  <a:srgbClr val="0000FF"/>
                </a:solidFill>
              </a:rPr>
              <a:t> – это управление многообразием, оно связано с сокращением многообразия.</a:t>
            </a:r>
          </a:p>
          <a:p>
            <a:r>
              <a:rPr lang="ru-RU" sz="2000" dirty="0">
                <a:solidFill>
                  <a:srgbClr val="0000FF"/>
                </a:solidFill>
              </a:rPr>
              <a:t>Результат работ по упорядочению: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FF"/>
                </a:solidFill>
              </a:rPr>
              <a:t>·перечни комплектующих изделий для конечной готовой продукции;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00FF"/>
                </a:solidFill>
              </a:rPr>
              <a:t>·типовые формы технических, управленческих и прочих документов</a:t>
            </a:r>
            <a:r>
              <a:rPr lang="ru-RU" sz="2000" dirty="0" smtClean="0">
                <a:solidFill>
                  <a:srgbClr val="0000FF"/>
                </a:solidFill>
              </a:rPr>
              <a:t>.</a:t>
            </a:r>
            <a:endParaRPr lang="ru-RU" sz="2000" dirty="0">
              <a:solidFill>
                <a:srgbClr val="0000FF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957887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22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xmlns="" val="110749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219200"/>
            <a:ext cx="87630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FF"/>
                </a:solidFill>
              </a:rPr>
              <a:t>Упорядо­чение  - универсальный метод и состоит из отдельных методов:</a:t>
            </a:r>
          </a:p>
          <a:p>
            <a:r>
              <a:rPr lang="ru-RU" dirty="0">
                <a:solidFill>
                  <a:srgbClr val="0000FF"/>
                </a:solidFill>
              </a:rPr>
              <a:t> </a:t>
            </a:r>
          </a:p>
          <a:p>
            <a:r>
              <a:rPr lang="ru-RU" dirty="0">
                <a:solidFill>
                  <a:srgbClr val="0000FF"/>
                </a:solidFill>
              </a:rPr>
              <a:t>·</a:t>
            </a:r>
            <a:r>
              <a:rPr lang="ru-RU" i="1" u="sng" dirty="0">
                <a:solidFill>
                  <a:srgbClr val="0000FF"/>
                </a:solidFill>
              </a:rPr>
              <a:t>Систематизация</a:t>
            </a:r>
            <a:r>
              <a:rPr lang="ru-RU" i="1" dirty="0">
                <a:solidFill>
                  <a:srgbClr val="0000FF"/>
                </a:solidFill>
              </a:rPr>
              <a:t> </a:t>
            </a:r>
            <a:r>
              <a:rPr lang="ru-RU" dirty="0">
                <a:solidFill>
                  <a:srgbClr val="0000FF"/>
                </a:solidFill>
              </a:rPr>
              <a:t>объектов стандартизации – это их научно обоснованное классифицирование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r>
              <a:rPr lang="ru-RU" dirty="0">
                <a:solidFill>
                  <a:srgbClr val="0000FF"/>
                </a:solidFill>
              </a:rPr>
              <a:t>·</a:t>
            </a:r>
            <a:r>
              <a:rPr lang="ru-RU" i="1" u="sng" dirty="0">
                <a:solidFill>
                  <a:srgbClr val="0000FF"/>
                </a:solidFill>
              </a:rPr>
              <a:t>Селекция</a:t>
            </a:r>
            <a:r>
              <a:rPr lang="ru-RU" i="1" dirty="0">
                <a:solidFill>
                  <a:srgbClr val="0000FF"/>
                </a:solidFill>
              </a:rPr>
              <a:t> объектов стандартизации – </a:t>
            </a:r>
            <a:r>
              <a:rPr lang="ru-RU" dirty="0">
                <a:solidFill>
                  <a:srgbClr val="0000FF"/>
                </a:solidFill>
              </a:rPr>
              <a:t>отбор объектов, которые признаются </a:t>
            </a:r>
            <a:r>
              <a:rPr lang="ru-RU" u="sng" dirty="0">
                <a:solidFill>
                  <a:srgbClr val="0000FF"/>
                </a:solidFill>
              </a:rPr>
              <a:t>целесообразными</a:t>
            </a:r>
            <a:r>
              <a:rPr lang="ru-RU" dirty="0">
                <a:solidFill>
                  <a:srgbClr val="0000FF"/>
                </a:solidFill>
              </a:rPr>
              <a:t> для дальнейшего производства и применения в обществен­ном производстве.</a:t>
            </a:r>
          </a:p>
          <a:p>
            <a:r>
              <a:rPr lang="ru-RU" dirty="0">
                <a:solidFill>
                  <a:srgbClr val="0000FF"/>
                </a:solidFill>
              </a:rPr>
              <a:t>·</a:t>
            </a:r>
            <a:r>
              <a:rPr lang="ru-RU" i="1" u="sng" dirty="0" err="1">
                <a:solidFill>
                  <a:srgbClr val="0000FF"/>
                </a:solidFill>
              </a:rPr>
              <a:t>Симплификация</a:t>
            </a:r>
            <a:r>
              <a:rPr lang="ru-RU" i="1" dirty="0">
                <a:solidFill>
                  <a:srgbClr val="0000FF"/>
                </a:solidFill>
              </a:rPr>
              <a:t> – </a:t>
            </a:r>
            <a:r>
              <a:rPr lang="ru-RU" dirty="0">
                <a:solidFill>
                  <a:srgbClr val="0000FF"/>
                </a:solidFill>
              </a:rPr>
              <a:t>отбор </a:t>
            </a:r>
            <a:r>
              <a:rPr lang="ru-RU" u="sng" dirty="0">
                <a:solidFill>
                  <a:srgbClr val="0000FF"/>
                </a:solidFill>
              </a:rPr>
              <a:t>нецелесообразных</a:t>
            </a:r>
            <a:r>
              <a:rPr lang="ru-RU" dirty="0">
                <a:solidFill>
                  <a:srgbClr val="0000FF"/>
                </a:solidFill>
              </a:rPr>
              <a:t> для дальнейшего использования объектов.</a:t>
            </a:r>
          </a:p>
          <a:p>
            <a:r>
              <a:rPr lang="ru-RU" i="1" dirty="0">
                <a:solidFill>
                  <a:srgbClr val="0000FF"/>
                </a:solidFill>
              </a:rPr>
              <a:t>·</a:t>
            </a:r>
            <a:r>
              <a:rPr lang="ru-RU" i="1" u="sng" dirty="0">
                <a:solidFill>
                  <a:srgbClr val="0000FF"/>
                </a:solidFill>
              </a:rPr>
              <a:t>Типизация </a:t>
            </a:r>
            <a:r>
              <a:rPr lang="ru-RU" i="1" dirty="0">
                <a:solidFill>
                  <a:srgbClr val="0000FF"/>
                </a:solidFill>
              </a:rPr>
              <a:t>объектов стандартизации – </a:t>
            </a:r>
            <a:r>
              <a:rPr lang="ru-RU" dirty="0">
                <a:solidFill>
                  <a:srgbClr val="0000FF"/>
                </a:solidFill>
              </a:rPr>
              <a:t>создание типовых (образцовых) объектов (конструкций,  форм документации). </a:t>
            </a:r>
          </a:p>
          <a:p>
            <a:r>
              <a:rPr lang="ru-RU" dirty="0">
                <a:solidFill>
                  <a:srgbClr val="0000FF"/>
                </a:solidFill>
              </a:rPr>
              <a:t>В отличие от селекции, отобранные конкрет­ные объекты подвергают  техническим преобразованиям для повышения их качества и универсальности.</a:t>
            </a:r>
          </a:p>
          <a:p>
            <a:r>
              <a:rPr lang="ru-RU" i="1" dirty="0">
                <a:solidFill>
                  <a:srgbClr val="0000FF"/>
                </a:solidFill>
              </a:rPr>
              <a:t>·</a:t>
            </a:r>
            <a:r>
              <a:rPr lang="ru-RU" i="1" u="sng" dirty="0">
                <a:solidFill>
                  <a:srgbClr val="0000FF"/>
                </a:solidFill>
              </a:rPr>
              <a:t>Оптимизация</a:t>
            </a:r>
            <a:r>
              <a:rPr lang="ru-RU" i="1" dirty="0">
                <a:solidFill>
                  <a:srgbClr val="0000FF"/>
                </a:solidFill>
              </a:rPr>
              <a:t> объектов стандартизации - </a:t>
            </a:r>
            <a:r>
              <a:rPr lang="ru-RU" dirty="0">
                <a:solidFill>
                  <a:srgbClr val="0000FF"/>
                </a:solidFill>
              </a:rPr>
              <a:t>нахожде­ние оптимальных главных параметров и  других показателей качества и экономичности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endParaRPr lang="ru-RU" dirty="0">
              <a:solidFill>
                <a:srgbClr val="0000FF"/>
              </a:solidFill>
            </a:endParaRPr>
          </a:p>
          <a:p>
            <a:pPr algn="ctr"/>
            <a:r>
              <a:rPr lang="ru-RU" dirty="0">
                <a:solidFill>
                  <a:srgbClr val="0000FF"/>
                </a:solidFill>
              </a:rPr>
              <a:t>Метод </a:t>
            </a:r>
            <a:r>
              <a:rPr lang="ru-RU" dirty="0" smtClean="0">
                <a:solidFill>
                  <a:srgbClr val="0000FF"/>
                </a:solidFill>
              </a:rPr>
              <a:t>упорядочения </a:t>
            </a:r>
            <a:r>
              <a:rPr lang="ru-RU" dirty="0">
                <a:solidFill>
                  <a:srgbClr val="0000FF"/>
                </a:solidFill>
              </a:rPr>
              <a:t>предназначен для всех объектов СТ, а применительно только к продукции он называется </a:t>
            </a:r>
            <a:r>
              <a:rPr lang="ru-RU" b="1" i="1" dirty="0">
                <a:solidFill>
                  <a:srgbClr val="0000FF"/>
                </a:solidFill>
              </a:rPr>
              <a:t>унификацией.</a:t>
            </a:r>
            <a:endParaRPr lang="ru-RU" dirty="0">
              <a:solidFill>
                <a:srgbClr val="0000FF"/>
              </a:solidFill>
            </a:endParaRPr>
          </a:p>
          <a:p>
            <a:endParaRPr lang="ru-RU" dirty="0">
              <a:solidFill>
                <a:srgbClr val="0000FF"/>
              </a:solidFill>
            </a:endParaRPr>
          </a:p>
          <a:p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957887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23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xmlns="" val="56001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219200"/>
            <a:ext cx="8763000" cy="50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00FF"/>
                </a:solidFill>
              </a:rPr>
              <a:t>2)Параметрическая СТ</a:t>
            </a:r>
            <a:endParaRPr lang="ru-RU" dirty="0">
              <a:solidFill>
                <a:srgbClr val="0000FF"/>
              </a:solidFill>
            </a:endParaRPr>
          </a:p>
          <a:p>
            <a:r>
              <a:rPr lang="ru-RU" dirty="0">
                <a:solidFill>
                  <a:srgbClr val="0000FF"/>
                </a:solidFill>
              </a:rPr>
              <a:t>Параметрическая СТ занимается выбором и обоснованием применения конкретного численного значения параметра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r>
              <a:rPr lang="ru-RU" i="1" u="sng" dirty="0">
                <a:solidFill>
                  <a:srgbClr val="0000FF"/>
                </a:solidFill>
              </a:rPr>
              <a:t>Параметр продукции</a:t>
            </a:r>
            <a:r>
              <a:rPr lang="ru-RU" dirty="0">
                <a:solidFill>
                  <a:srgbClr val="0000FF"/>
                </a:solidFill>
              </a:rPr>
              <a:t> – это количественная характеристика ее свойств.</a:t>
            </a:r>
          </a:p>
          <a:p>
            <a:r>
              <a:rPr lang="ru-RU" i="1" u="sng" dirty="0" smtClean="0">
                <a:solidFill>
                  <a:srgbClr val="0000FF"/>
                </a:solidFill>
              </a:rPr>
              <a:t>Параметрический </a:t>
            </a:r>
            <a:r>
              <a:rPr lang="ru-RU" i="1" u="sng" dirty="0">
                <a:solidFill>
                  <a:srgbClr val="0000FF"/>
                </a:solidFill>
              </a:rPr>
              <a:t>ряд</a:t>
            </a:r>
            <a:r>
              <a:rPr lang="ru-RU" dirty="0">
                <a:solidFill>
                  <a:srgbClr val="0000FF"/>
                </a:solidFill>
              </a:rPr>
              <a:t> – набор установленных  значений параметров.</a:t>
            </a:r>
          </a:p>
          <a:p>
            <a:endParaRPr lang="ru-RU" dirty="0" smtClean="0">
              <a:solidFill>
                <a:srgbClr val="0000FF"/>
              </a:solidFill>
            </a:endParaRPr>
          </a:p>
          <a:p>
            <a:r>
              <a:rPr lang="ru-RU" dirty="0">
                <a:solidFill>
                  <a:srgbClr val="0000FF"/>
                </a:solidFill>
              </a:rPr>
              <a:t>3)</a:t>
            </a:r>
            <a:r>
              <a:rPr lang="ru-RU" b="1" i="1" dirty="0" err="1">
                <a:solidFill>
                  <a:srgbClr val="0000FF"/>
                </a:solidFill>
              </a:rPr>
              <a:t>Агрегатирование</a:t>
            </a:r>
            <a:r>
              <a:rPr lang="ru-RU" dirty="0">
                <a:solidFill>
                  <a:srgbClr val="0000FF"/>
                </a:solidFill>
              </a:rPr>
              <a:t>  - это метод создания машин, приборов и оборудования из отдельных стандартных </a:t>
            </a:r>
            <a:r>
              <a:rPr lang="ru-RU" dirty="0" err="1">
                <a:solidFill>
                  <a:srgbClr val="0000FF"/>
                </a:solidFill>
              </a:rPr>
              <a:t>унифицирование</a:t>
            </a:r>
            <a:r>
              <a:rPr lang="ru-RU" dirty="0">
                <a:solidFill>
                  <a:srgbClr val="0000FF"/>
                </a:solidFill>
              </a:rPr>
              <a:t> узлов, многократно используемых при создании различных изделий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endParaRPr lang="ru-RU" dirty="0">
              <a:solidFill>
                <a:srgbClr val="0000FF"/>
              </a:solidFill>
            </a:endParaRPr>
          </a:p>
          <a:p>
            <a:r>
              <a:rPr lang="ru-RU" dirty="0">
                <a:solidFill>
                  <a:srgbClr val="0000FF"/>
                </a:solidFill>
              </a:rPr>
              <a:t>4)</a:t>
            </a:r>
            <a:r>
              <a:rPr lang="ru-RU" b="1" i="1" dirty="0">
                <a:solidFill>
                  <a:srgbClr val="0000FF"/>
                </a:solidFill>
              </a:rPr>
              <a:t>Комплексная стандартизация</a:t>
            </a:r>
            <a:r>
              <a:rPr lang="ru-RU" dirty="0">
                <a:solidFill>
                  <a:srgbClr val="0000FF"/>
                </a:solidFill>
              </a:rPr>
              <a:t> – когда к объекту СТ применяется не один стандарт, а комплекс взаимоувязанных стандартов.</a:t>
            </a:r>
          </a:p>
          <a:p>
            <a:endParaRPr lang="ru-RU" dirty="0" smtClean="0">
              <a:solidFill>
                <a:srgbClr val="0000FF"/>
              </a:solidFill>
            </a:endParaRPr>
          </a:p>
          <a:p>
            <a:r>
              <a:rPr lang="ru-RU" dirty="0">
                <a:solidFill>
                  <a:srgbClr val="0000FF"/>
                </a:solidFill>
              </a:rPr>
              <a:t>5)</a:t>
            </a:r>
            <a:r>
              <a:rPr lang="ru-RU" b="1" i="1" dirty="0">
                <a:solidFill>
                  <a:srgbClr val="0000FF"/>
                </a:solidFill>
              </a:rPr>
              <a:t>Опережающая стандартизация</a:t>
            </a:r>
            <a:r>
              <a:rPr lang="ru-RU" dirty="0">
                <a:solidFill>
                  <a:srgbClr val="0000FF"/>
                </a:solidFill>
              </a:rPr>
              <a:t> - это установление повышенных норм и требований к объектам стан­дартизации по отношению к уже достигнутым на практике, которые согласно прогнозам будут оптимальными в после­дующее время.</a:t>
            </a:r>
          </a:p>
          <a:p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957887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24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xmlns="" val="2392147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219200"/>
            <a:ext cx="87630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i="1" u="sng" dirty="0">
                <a:solidFill>
                  <a:srgbClr val="0000FF"/>
                </a:solidFill>
              </a:rPr>
              <a:t>Параметрический ряд</a:t>
            </a:r>
            <a:r>
              <a:rPr lang="ru-RU" dirty="0">
                <a:solidFill>
                  <a:srgbClr val="0000FF"/>
                </a:solidFill>
              </a:rPr>
              <a:t> – набор установленных  значений параметров.</a:t>
            </a:r>
          </a:p>
          <a:p>
            <a:pPr algn="just"/>
            <a:r>
              <a:rPr lang="ru-RU" dirty="0">
                <a:solidFill>
                  <a:srgbClr val="0000FF"/>
                </a:solidFill>
              </a:rPr>
              <a:t>1)При создании размерных рядов одежды или обуви производятся </a:t>
            </a:r>
            <a:r>
              <a:rPr lang="ru-RU" i="1" dirty="0">
                <a:solidFill>
                  <a:srgbClr val="0000FF"/>
                </a:solidFill>
              </a:rPr>
              <a:t>антропометрические измерения</a:t>
            </a:r>
            <a:r>
              <a:rPr lang="ru-RU" dirty="0">
                <a:solidFill>
                  <a:srgbClr val="0000FF"/>
                </a:solidFill>
              </a:rPr>
              <a:t> большого числа мужчин и женщин разных возрастов. Полученные данные обрабатывают методами мат. статистики.</a:t>
            </a:r>
          </a:p>
          <a:p>
            <a:pPr algn="just"/>
            <a:r>
              <a:rPr lang="ru-RU" dirty="0">
                <a:solidFill>
                  <a:srgbClr val="0000FF"/>
                </a:solidFill>
              </a:rPr>
              <a:t> </a:t>
            </a:r>
          </a:p>
          <a:p>
            <a:pPr algn="just"/>
            <a:r>
              <a:rPr lang="ru-RU" dirty="0">
                <a:solidFill>
                  <a:srgbClr val="0000FF"/>
                </a:solidFill>
              </a:rPr>
              <a:t>2)А для техники (машины, приборы, тары) используют </a:t>
            </a:r>
            <a:r>
              <a:rPr lang="ru-RU" i="1" dirty="0">
                <a:solidFill>
                  <a:srgbClr val="0000FF"/>
                </a:solidFill>
              </a:rPr>
              <a:t>ряды предпочтительных чисел.</a:t>
            </a:r>
            <a:endParaRPr lang="ru-RU" dirty="0">
              <a:solidFill>
                <a:srgbClr val="0000FF"/>
              </a:solidFill>
            </a:endParaRPr>
          </a:p>
          <a:p>
            <a:pPr algn="just"/>
            <a:r>
              <a:rPr lang="ru-RU" i="1" u="sng" dirty="0">
                <a:solidFill>
                  <a:srgbClr val="0000FF"/>
                </a:solidFill>
              </a:rPr>
              <a:t>Предпочтительные числа </a:t>
            </a:r>
            <a:r>
              <a:rPr lang="ru-RU" dirty="0">
                <a:solidFill>
                  <a:srgbClr val="0000FF"/>
                </a:solidFill>
              </a:rPr>
              <a:t> </a:t>
            </a:r>
            <a:r>
              <a:rPr lang="ru-RU" dirty="0" smtClean="0">
                <a:solidFill>
                  <a:srgbClr val="0000FF"/>
                </a:solidFill>
              </a:rPr>
              <a:t>- те</a:t>
            </a:r>
            <a:r>
              <a:rPr lang="ru-RU" dirty="0">
                <a:solidFill>
                  <a:srgbClr val="0000FF"/>
                </a:solidFill>
              </a:rPr>
              <a:t>, которые рекомендуется выбирать как </a:t>
            </a:r>
            <a:r>
              <a:rPr lang="ru-RU" i="1" dirty="0">
                <a:solidFill>
                  <a:srgbClr val="0000FF"/>
                </a:solidFill>
              </a:rPr>
              <a:t>преимущественные</a:t>
            </a:r>
            <a:r>
              <a:rPr lang="ru-RU" dirty="0">
                <a:solidFill>
                  <a:srgbClr val="0000FF"/>
                </a:solidFill>
              </a:rPr>
              <a:t> перед всеми другими при назначении величин параметров (габаритов, производительно­сти и других характеристик проектируемых машин и прибо­ров) для вновь создаваемых изделий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pPr algn="just"/>
            <a:endParaRPr lang="ru-RU" dirty="0" smtClean="0">
              <a:solidFill>
                <a:srgbClr val="0000FF"/>
              </a:solidFill>
            </a:endParaRPr>
          </a:p>
          <a:p>
            <a:pPr algn="just"/>
            <a:r>
              <a:rPr lang="ru-RU" dirty="0" smtClean="0">
                <a:solidFill>
                  <a:srgbClr val="0000FF"/>
                </a:solidFill>
              </a:rPr>
              <a:t>Предпочтительные </a:t>
            </a:r>
            <a:r>
              <a:rPr lang="ru-RU" dirty="0">
                <a:solidFill>
                  <a:srgbClr val="0000FF"/>
                </a:solidFill>
              </a:rPr>
              <a:t>числа получают на основе геометрической прогрессии. Знаменатель прогрессии выражается как </a:t>
            </a:r>
            <a:r>
              <a:rPr lang="ru-RU" dirty="0" smtClean="0">
                <a:solidFill>
                  <a:srgbClr val="0000FF"/>
                </a:solidFill>
              </a:rPr>
              <a:t>             , </a:t>
            </a:r>
            <a:r>
              <a:rPr lang="ru-RU" dirty="0">
                <a:solidFill>
                  <a:srgbClr val="0000FF"/>
                </a:solidFill>
              </a:rPr>
              <a:t>где R - это число членов прогрессии в заданном интервале, R = 5, 10, 20, 40, 80 и 160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pPr algn="just"/>
            <a:endParaRPr lang="ru-RU" dirty="0" smtClean="0">
              <a:solidFill>
                <a:srgbClr val="0000FF"/>
              </a:solidFill>
            </a:endParaRPr>
          </a:p>
          <a:p>
            <a:pPr algn="just"/>
            <a:r>
              <a:rPr lang="ru-RU" dirty="0" smtClean="0">
                <a:solidFill>
                  <a:srgbClr val="0000FF"/>
                </a:solidFill>
              </a:rPr>
              <a:t>Введение </a:t>
            </a:r>
            <a:r>
              <a:rPr lang="ru-RU" dirty="0">
                <a:solidFill>
                  <a:srgbClr val="0000FF"/>
                </a:solidFill>
              </a:rPr>
              <a:t>единого числового порядка уменьшает количество типоразмеров, приводит к более экономному расходу исходных материалов, позволяет согласовать и увязать между собой различные виды изделий (по мощности и габаритам</a:t>
            </a:r>
            <a:r>
              <a:rPr lang="ru-RU" dirty="0" smtClean="0">
                <a:solidFill>
                  <a:srgbClr val="0000FF"/>
                </a:solidFill>
              </a:rPr>
              <a:t>).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957887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25</a:t>
            </a:fld>
            <a:endParaRPr lang="ru-RU" sz="140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98983888"/>
              </p:ext>
            </p:extLst>
          </p:nvPr>
        </p:nvGraphicFramePr>
        <p:xfrm>
          <a:off x="4953000" y="4829176"/>
          <a:ext cx="685800" cy="285750"/>
        </p:xfrm>
        <a:graphic>
          <a:graphicData uri="http://schemas.openxmlformats.org/presentationml/2006/ole">
            <p:oleObj spid="_x0000_s6149" name="Уравнение" r:id="rId3" imgW="571252" imgH="241195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73675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219200"/>
            <a:ext cx="8763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i="1" u="sng" dirty="0">
                <a:solidFill>
                  <a:srgbClr val="0000FF"/>
                </a:solidFill>
              </a:rPr>
              <a:t>Если, например, на заводе предполагается выпускать 7 типоразмеров двигателей (минимальная мощность первого типоразмера 10кВт), то параметрический ряд со знаменателем </a:t>
            </a:r>
            <a:r>
              <a:rPr lang="ru-RU" i="1" u="sng" dirty="0" smtClean="0">
                <a:solidFill>
                  <a:srgbClr val="0000FF"/>
                </a:solidFill>
              </a:rPr>
              <a:t>Q =     будет </a:t>
            </a:r>
            <a:r>
              <a:rPr lang="ru-RU" i="1" u="sng" dirty="0">
                <a:solidFill>
                  <a:srgbClr val="0000FF"/>
                </a:solidFill>
              </a:rPr>
              <a:t>включать в себя ЭД следующих мощностей: 10, 16, 25, 40, 63, 100 и 160 кВт: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957887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26</a:t>
            </a:fld>
            <a:endParaRPr lang="ru-RU" sz="140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46775386"/>
              </p:ext>
            </p:extLst>
          </p:nvPr>
        </p:nvGraphicFramePr>
        <p:xfrm>
          <a:off x="5257800" y="1756516"/>
          <a:ext cx="457200" cy="342900"/>
        </p:xfrm>
        <a:graphic>
          <a:graphicData uri="http://schemas.openxmlformats.org/presentationml/2006/ole">
            <p:oleObj spid="_x0000_s11276" name="Уравнение" r:id="rId3" imgW="304668" imgH="228501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7974535"/>
              </p:ext>
            </p:extLst>
          </p:nvPr>
        </p:nvGraphicFramePr>
        <p:xfrm>
          <a:off x="5562600" y="2636732"/>
          <a:ext cx="2856870" cy="2697268"/>
        </p:xfrm>
        <a:graphic>
          <a:graphicData uri="http://schemas.openxmlformats.org/presentationml/2006/ole">
            <p:oleObj spid="_x0000_s11277" name="Уравнение" r:id="rId4" imgW="1701800" imgH="16129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88722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ru-RU" altLang="ru-RU" sz="4000" b="1" dirty="0">
                <a:solidFill>
                  <a:srgbClr val="0000FF"/>
                </a:solidFill>
              </a:rPr>
              <a:t>Комплексы стандартов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 sz="1200" b="1" dirty="0">
              <a:solidFill>
                <a:srgbClr val="0000FF"/>
              </a:solidFill>
            </a:endParaRPr>
          </a:p>
          <a:p>
            <a:endParaRPr lang="ru-RU" altLang="ru-RU" sz="1200" b="1" dirty="0">
              <a:solidFill>
                <a:srgbClr val="0000FF"/>
              </a:solidFill>
            </a:endParaRPr>
          </a:p>
          <a:p>
            <a:endParaRPr lang="ru-RU" altLang="ru-RU" sz="1200" b="1" dirty="0">
              <a:solidFill>
                <a:srgbClr val="0000FF"/>
              </a:solidFill>
            </a:endParaRPr>
          </a:p>
          <a:p>
            <a:pPr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sz="2800" b="1" dirty="0">
                <a:solidFill>
                  <a:srgbClr val="0000FF"/>
                </a:solidFill>
              </a:rPr>
              <a:t>Комплекс стандартов - совокупность взаимосвязанных стандартов, объединенных общей целевой направленностью и устанавливающий обязательные требования к взаимосвязанным объектам стандартизации</a:t>
            </a:r>
          </a:p>
        </p:txBody>
      </p:sp>
    </p:spTree>
    <p:extLst>
      <p:ext uri="{BB962C8B-B14F-4D97-AF65-F5344CB8AC3E}">
        <p14:creationId xmlns:p14="http://schemas.microsoft.com/office/powerpoint/2010/main" xmlns="" val="248927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75055" y="1205502"/>
            <a:ext cx="6184289" cy="547098"/>
          </a:xfrm>
        </p:spPr>
        <p:txBody>
          <a:bodyPr/>
          <a:lstStyle/>
          <a:p>
            <a:r>
              <a:rPr lang="ru-RU" altLang="ru-RU" sz="3600" b="1" dirty="0">
                <a:solidFill>
                  <a:srgbClr val="0000FF"/>
                </a:solidFill>
              </a:rPr>
              <a:t>Комплексы стандартов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32043521"/>
              </p:ext>
            </p:extLst>
          </p:nvPr>
        </p:nvGraphicFramePr>
        <p:xfrm>
          <a:off x="838200" y="1905000"/>
          <a:ext cx="6858000" cy="4666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8508">
                  <a:extLst>
                    <a:ext uri="{9D8B030D-6E8A-4147-A177-3AD203B41FA5}">
                      <a16:colId xmlns:a16="http://schemas.microsoft.com/office/drawing/2014/main" xmlns="" val="1160827706"/>
                    </a:ext>
                  </a:extLst>
                </a:gridCol>
                <a:gridCol w="6359492">
                  <a:extLst>
                    <a:ext uri="{9D8B030D-6E8A-4147-A177-3AD203B41FA5}">
                      <a16:colId xmlns:a16="http://schemas.microsoft.com/office/drawing/2014/main" xmlns="" val="2748325012"/>
                    </a:ext>
                  </a:extLst>
                </a:gridCol>
              </a:tblGrid>
              <a:tr h="3481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Стандартизация в Российской Федерации – (бывший комплекс ГСС)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4158644864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Единая система конструкторской документации - ЕСКД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3043923055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Единая система технологической документации –ЕСТД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7674365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Система показателей качества продукции - СПКП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90523426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Унифицированные система документации - УСД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3872200944"/>
                  </a:ext>
                </a:extLst>
              </a:tr>
              <a:tr h="3481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Система стандартов по информации,  библиотечному и издательскому делу -СИБИД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2830367676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Государственная система обеспечения единства измерений –ГСИ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1533771339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Единая система защиты от коррозии и старения – ЕСЗКС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7940655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Система стандартов безопасности труда – ССБТ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431196275"/>
                  </a:ext>
                </a:extLst>
              </a:tr>
              <a:tr h="3481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Единая система технологической подготовки производства – ЕСТПП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1419392604"/>
                  </a:ext>
                </a:extLst>
              </a:tr>
              <a:tr h="3481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Система разработки и постановки продукции на производство - СРПП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4011327016"/>
                  </a:ext>
                </a:extLst>
              </a:tr>
              <a:tr h="3481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Система стандартов в области охраны природы и  улучшения природных ресурсов -  ССОП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1500843074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Единая система программной документации -  ЕСПД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3566709545"/>
                  </a:ext>
                </a:extLst>
              </a:tr>
              <a:tr h="3481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Единый комплекс стандартов на автоматизированные системы ЕКС АС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518551477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Единая система стандартов приборостроения - ЕССП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1959876894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Система стандартов “Надежность в технике” - ССНТ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1964374878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Система технического обслуживания и ремонта техники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4069619500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Система стандартов технологической оснастки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3736764213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Информационные технологии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2426240179"/>
                  </a:ext>
                </a:extLst>
              </a:tr>
              <a:tr h="17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Системы качества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5953" marR="55953" marT="0" marB="0"/>
                </a:tc>
                <a:extLst>
                  <a:ext uri="{0D108BD9-81ED-4DB2-BD59-A6C34878D82A}">
                    <a16:rowId xmlns:a16="http://schemas.microsoft.com/office/drawing/2014/main" xmlns="" val="535459049"/>
                  </a:ext>
                </a:extLst>
              </a:tr>
            </a:tbl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166938" y="1600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91630066"/>
      </p:ext>
    </p:extLst>
  </p:cSld>
  <p:clrMapOvr>
    <a:masterClrMapping/>
  </p:clrMapOvr>
  <p:transition advTm="2142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RBRAK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 autoUpdateAnimBg="0" advAuto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0" name="Rectangle 4"/>
          <p:cNvSpPr>
            <a:spLocks noChangeArrowheads="1"/>
          </p:cNvSpPr>
          <p:nvPr/>
        </p:nvSpPr>
        <p:spPr bwMode="auto">
          <a:xfrm>
            <a:off x="7380288" y="404813"/>
            <a:ext cx="13239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altLang="ru-RU" b="1"/>
              <a:t>ЕСКД</a:t>
            </a:r>
          </a:p>
        </p:txBody>
      </p:sp>
      <p:sp>
        <p:nvSpPr>
          <p:cNvPr id="116746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25399" y="2035175"/>
            <a:ext cx="8678863" cy="4264025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sz="2400" b="1" dirty="0">
                <a:solidFill>
                  <a:srgbClr val="0000FF"/>
                </a:solidFill>
              </a:rPr>
              <a:t>ЕСКД — это комплекс взаимоувязанных государственных нормативных документов (стандартов и рекомендаций), устанавливающих единые правила выполнения конструкторской документации, обеспечивающих стабильную нормативно-информационную базу для выполнения конструкторской документации на всех стадиях жизненного цикла изделия</a:t>
            </a:r>
            <a:r>
              <a:rPr lang="ru-RU" altLang="ru-RU" sz="2400" dirty="0">
                <a:solidFill>
                  <a:srgbClr val="0000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23027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228600" y="3124200"/>
            <a:ext cx="8763000" cy="7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2400" dirty="0">
                <a:solidFill>
                  <a:srgbClr val="0000FF"/>
                </a:solidFill>
              </a:rPr>
              <a:t>1.</a:t>
            </a:r>
            <a:r>
              <a:rPr lang="en-US" sz="2400" dirty="0">
                <a:solidFill>
                  <a:srgbClr val="0000FF"/>
                </a:solidFill>
              </a:rPr>
              <a:t>  </a:t>
            </a:r>
            <a:r>
              <a:rPr lang="ru-RU" sz="2400" dirty="0">
                <a:solidFill>
                  <a:srgbClr val="0000FF"/>
                </a:solidFill>
              </a:rPr>
              <a:t>Сущность, свойства и функции стандартизации</a:t>
            </a: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3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xmlns="" val="204733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659563" y="260350"/>
            <a:ext cx="2160587" cy="576263"/>
          </a:xfrm>
        </p:spPr>
        <p:txBody>
          <a:bodyPr/>
          <a:lstStyle/>
          <a:p>
            <a:r>
              <a:rPr lang="ru-RU" altLang="ru-RU" sz="2800" b="1" dirty="0">
                <a:solidFill>
                  <a:srgbClr val="000000"/>
                </a:solidFill>
              </a:rPr>
              <a:t>ЕСКД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250825" y="1341438"/>
            <a:ext cx="1009650" cy="12954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eaLnBrk="0" hangingPunct="0"/>
            <a:r>
              <a:rPr lang="ru-RU" altLang="ru-RU" sz="1200" b="1"/>
              <a:t>1 группа</a:t>
            </a:r>
            <a:r>
              <a:rPr lang="ru-RU" altLang="ru-RU" sz="1200"/>
              <a:t> основополагающие стандарты</a:t>
            </a:r>
          </a:p>
          <a:p>
            <a:pPr algn="ctr" eaLnBrk="0" hangingPunct="0"/>
            <a:r>
              <a:rPr lang="ru-RU" altLang="ru-RU" sz="1200" b="1"/>
              <a:t>2.101-68...-..</a:t>
            </a:r>
          </a:p>
          <a:p>
            <a:pPr algn="ctr" eaLnBrk="0" hangingPunct="0"/>
            <a:r>
              <a:rPr lang="ru-RU" altLang="ru-RU" sz="1200" b="1"/>
              <a:t>2.125-88</a:t>
            </a:r>
          </a:p>
          <a:p>
            <a:pPr algn="ctr" eaLnBrk="0" hangingPunct="0"/>
            <a:r>
              <a:rPr lang="ru-RU" altLang="ru-RU" sz="1200"/>
              <a:t>19 шт</a:t>
            </a: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250825" y="2852738"/>
            <a:ext cx="1458913" cy="18288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 eaLnBrk="0" hangingPunct="0"/>
            <a:r>
              <a:rPr lang="ru-RU" altLang="ru-RU" sz="1000">
                <a:solidFill>
                  <a:schemeClr val="tx1"/>
                </a:solidFill>
              </a:rPr>
              <a:t>“</a:t>
            </a:r>
            <a:r>
              <a:rPr lang="ru-RU" altLang="ru-RU" sz="1000"/>
              <a:t>Виды изделий”. Виды и комплектность конструкторской документации. Стадии разработки. Общие правила выполнения конструкторских документов (текстовых, чертежей, спецификаций, технических условий и др.).</a:t>
            </a:r>
          </a:p>
        </p:txBody>
      </p:sp>
      <p:grpSp>
        <p:nvGrpSpPr>
          <p:cNvPr id="54312" name="Group 40"/>
          <p:cNvGrpSpPr>
            <a:grpSpLocks/>
          </p:cNvGrpSpPr>
          <p:nvPr/>
        </p:nvGrpSpPr>
        <p:grpSpPr bwMode="auto">
          <a:xfrm>
            <a:off x="900113" y="333375"/>
            <a:ext cx="7993062" cy="6191250"/>
            <a:chOff x="567" y="210"/>
            <a:chExt cx="5035" cy="3900"/>
          </a:xfrm>
        </p:grpSpPr>
        <p:sp>
          <p:nvSpPr>
            <p:cNvPr id="54276" name="Rectangle 4"/>
            <p:cNvSpPr>
              <a:spLocks noChangeArrowheads="1"/>
            </p:cNvSpPr>
            <p:nvPr/>
          </p:nvSpPr>
          <p:spPr bwMode="auto">
            <a:xfrm>
              <a:off x="2109" y="210"/>
              <a:ext cx="2222" cy="40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eaLnBrk="0" hangingPunct="0"/>
              <a:r>
                <a:rPr lang="ru-RU" altLang="ru-RU" sz="1800"/>
                <a:t>Общие положения ЕСКД - </a:t>
              </a:r>
            </a:p>
            <a:p>
              <a:pPr eaLnBrk="0" hangingPunct="0"/>
              <a:r>
                <a:rPr lang="ru-RU" altLang="ru-RU" sz="1800" b="1"/>
                <a:t>0 группа</a:t>
              </a:r>
              <a:r>
                <a:rPr lang="ru-RU" altLang="ru-RU" sz="1800"/>
                <a:t>. ГОСТ 2.001-93 (3 шт)</a:t>
              </a:r>
            </a:p>
          </p:txBody>
        </p:sp>
        <p:sp>
          <p:nvSpPr>
            <p:cNvPr id="54278" name="Rectangle 6"/>
            <p:cNvSpPr>
              <a:spLocks noChangeArrowheads="1"/>
            </p:cNvSpPr>
            <p:nvPr/>
          </p:nvSpPr>
          <p:spPr bwMode="auto">
            <a:xfrm>
              <a:off x="1791" y="845"/>
              <a:ext cx="680" cy="816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200" b="1"/>
                <a:t>3 группа</a:t>
              </a:r>
            </a:p>
            <a:p>
              <a:pPr algn="ctr" eaLnBrk="0" hangingPunct="0"/>
              <a:r>
                <a:rPr lang="ru-RU" altLang="ru-RU" sz="1200"/>
                <a:t>-общие правила выполнения чертежей </a:t>
              </a:r>
              <a:r>
                <a:rPr lang="ru-RU" altLang="ru-RU" sz="1200" b="1"/>
                <a:t>2.301-68-</a:t>
              </a:r>
            </a:p>
            <a:p>
              <a:pPr algn="ctr" eaLnBrk="0" hangingPunct="0"/>
              <a:r>
                <a:rPr lang="ru-RU" altLang="ru-RU" sz="1200" b="1"/>
                <a:t>2.321-84</a:t>
              </a:r>
              <a:r>
                <a:rPr lang="ru-RU" altLang="ru-RU" sz="1200"/>
                <a:t> </a:t>
              </a:r>
            </a:p>
            <a:p>
              <a:pPr algn="ctr" eaLnBrk="0" hangingPunct="0"/>
              <a:r>
                <a:rPr lang="ru-RU" altLang="ru-RU" sz="1200"/>
                <a:t> 20  шт.</a:t>
              </a:r>
            </a:p>
          </p:txBody>
        </p:sp>
        <p:sp>
          <p:nvSpPr>
            <p:cNvPr id="54279" name="Rectangle 7"/>
            <p:cNvSpPr>
              <a:spLocks noChangeArrowheads="1"/>
            </p:cNvSpPr>
            <p:nvPr/>
          </p:nvSpPr>
          <p:spPr bwMode="auto">
            <a:xfrm>
              <a:off x="2562" y="845"/>
              <a:ext cx="998" cy="861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200" b="1"/>
                <a:t>4 группа</a:t>
              </a:r>
            </a:p>
            <a:p>
              <a:pPr algn="ctr" eaLnBrk="0" hangingPunct="0"/>
              <a:r>
                <a:rPr lang="ru-RU" altLang="ru-RU" sz="1200"/>
                <a:t> правила выполнения чертежей изделий машиностроения и приборостроения.</a:t>
              </a:r>
            </a:p>
            <a:p>
              <a:pPr algn="ctr" eaLnBrk="0" hangingPunct="0"/>
              <a:r>
                <a:rPr lang="ru-RU" altLang="ru-RU" sz="1200" b="1"/>
                <a:t>(2.401-6.-2.428-84)</a:t>
              </a:r>
              <a:r>
                <a:rPr lang="ru-RU" altLang="ru-RU" sz="1200"/>
                <a:t> 27 стандартов</a:t>
              </a:r>
            </a:p>
            <a:p>
              <a:pPr eaLnBrk="0" hangingPunct="0"/>
              <a:endParaRPr lang="ru-RU" altLang="ru-RU" sz="1200">
                <a:solidFill>
                  <a:schemeClr val="tx1"/>
                </a:solidFill>
              </a:endParaRPr>
            </a:p>
          </p:txBody>
        </p:sp>
        <p:sp>
          <p:nvSpPr>
            <p:cNvPr id="54280" name="Rectangle 8"/>
            <p:cNvSpPr>
              <a:spLocks noChangeArrowheads="1"/>
            </p:cNvSpPr>
            <p:nvPr/>
          </p:nvSpPr>
          <p:spPr bwMode="auto">
            <a:xfrm>
              <a:off x="3742" y="845"/>
              <a:ext cx="848" cy="861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200" b="1"/>
                <a:t>5 группа </a:t>
              </a:r>
            </a:p>
            <a:p>
              <a:pPr algn="ctr" eaLnBrk="0" hangingPunct="0"/>
              <a:r>
                <a:rPr lang="ru-RU" altLang="ru-RU" sz="1200"/>
                <a:t>-правила обращения конструкторских документов</a:t>
              </a:r>
            </a:p>
            <a:p>
              <a:pPr algn="ctr" eaLnBrk="0" hangingPunct="0"/>
              <a:r>
                <a:rPr lang="ru-RU" altLang="ru-RU" sz="1200"/>
                <a:t>(</a:t>
              </a:r>
              <a:r>
                <a:rPr lang="ru-RU" altLang="ru-RU" sz="1200" b="1"/>
                <a:t>2.501-88-2.503-90</a:t>
              </a:r>
              <a:r>
                <a:rPr lang="ru-RU" altLang="ru-RU" sz="1200"/>
                <a:t>)</a:t>
              </a:r>
            </a:p>
            <a:p>
              <a:pPr algn="ctr" eaLnBrk="0" hangingPunct="0"/>
              <a:r>
                <a:rPr lang="ru-RU" altLang="ru-RU" sz="1200"/>
                <a:t>3 стандарта</a:t>
              </a:r>
            </a:p>
          </p:txBody>
        </p:sp>
        <p:sp>
          <p:nvSpPr>
            <p:cNvPr id="54281" name="Rectangle 9"/>
            <p:cNvSpPr>
              <a:spLocks noChangeArrowheads="1"/>
            </p:cNvSpPr>
            <p:nvPr/>
          </p:nvSpPr>
          <p:spPr bwMode="auto">
            <a:xfrm>
              <a:off x="930" y="845"/>
              <a:ext cx="778" cy="816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200" b="1"/>
                <a:t>2 группа</a:t>
              </a:r>
              <a:endParaRPr lang="ru-RU" altLang="ru-RU" sz="1200"/>
            </a:p>
            <a:p>
              <a:pPr algn="ctr" eaLnBrk="0" hangingPunct="0"/>
              <a:r>
                <a:rPr lang="ru-RU" altLang="ru-RU" sz="1200"/>
                <a:t> - классификация и обозначение изделий и конструкторских документов </a:t>
              </a:r>
              <a:r>
                <a:rPr lang="ru-RU" altLang="ru-RU" sz="1200" b="1"/>
                <a:t>(2.201-80)</a:t>
              </a:r>
            </a:p>
          </p:txBody>
        </p:sp>
        <p:sp>
          <p:nvSpPr>
            <p:cNvPr id="54282" name="Rectangle 10"/>
            <p:cNvSpPr>
              <a:spLocks noChangeArrowheads="1"/>
            </p:cNvSpPr>
            <p:nvPr/>
          </p:nvSpPr>
          <p:spPr bwMode="auto">
            <a:xfrm>
              <a:off x="4762" y="799"/>
              <a:ext cx="840" cy="99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200" b="1"/>
                <a:t>6 группа </a:t>
              </a:r>
            </a:p>
            <a:p>
              <a:pPr algn="ctr" eaLnBrk="0" hangingPunct="0"/>
              <a:r>
                <a:rPr lang="ru-RU" altLang="ru-RU" sz="1200"/>
                <a:t>- правила выполнения эксплуатационной и ремонтной документации</a:t>
              </a:r>
            </a:p>
            <a:p>
              <a:pPr algn="ctr" eaLnBrk="0" hangingPunct="0"/>
              <a:r>
                <a:rPr lang="ru-RU" altLang="ru-RU" sz="1200"/>
                <a:t>(</a:t>
              </a:r>
              <a:r>
                <a:rPr lang="ru-RU" altLang="ru-RU" sz="1200" b="1"/>
                <a:t>2.601-95-2.608-78) 6</a:t>
              </a:r>
              <a:r>
                <a:rPr lang="ru-RU" altLang="ru-RU" sz="1200"/>
                <a:t> шт.</a:t>
              </a:r>
            </a:p>
            <a:p>
              <a:pPr eaLnBrk="0" hangingPunct="0"/>
              <a:endParaRPr lang="ru-RU" altLang="ru-RU" sz="1200"/>
            </a:p>
          </p:txBody>
        </p:sp>
        <p:sp>
          <p:nvSpPr>
            <p:cNvPr id="54283" name="Rectangle 11"/>
            <p:cNvSpPr>
              <a:spLocks noChangeArrowheads="1"/>
            </p:cNvSpPr>
            <p:nvPr/>
          </p:nvSpPr>
          <p:spPr bwMode="auto">
            <a:xfrm>
              <a:off x="3198" y="1797"/>
              <a:ext cx="723" cy="862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200" b="1"/>
                <a:t>7 группа </a:t>
              </a:r>
            </a:p>
            <a:p>
              <a:pPr algn="ctr" eaLnBrk="0" hangingPunct="0"/>
              <a:r>
                <a:rPr lang="ru-RU" altLang="ru-RU" sz="1200"/>
                <a:t>- правила выполнения схем </a:t>
              </a:r>
            </a:p>
            <a:p>
              <a:pPr algn="ctr" eaLnBrk="0" hangingPunct="0"/>
              <a:r>
                <a:rPr lang="ru-RU" altLang="ru-RU" sz="1200"/>
                <a:t>(</a:t>
              </a:r>
              <a:r>
                <a:rPr lang="ru-RU" altLang="ru-RU" sz="1200" b="1"/>
                <a:t>2.701-84...-...2.797-81) </a:t>
              </a:r>
            </a:p>
            <a:p>
              <a:pPr algn="ctr" eaLnBrk="0" hangingPunct="0"/>
              <a:r>
                <a:rPr lang="ru-RU" altLang="ru-RU" sz="1200"/>
                <a:t>57 стандартов</a:t>
              </a:r>
              <a:r>
                <a:rPr lang="ru-RU" altLang="ru-RU" sz="1000"/>
                <a:t> </a:t>
              </a:r>
            </a:p>
            <a:p>
              <a:pPr algn="ctr" eaLnBrk="0" hangingPunct="0"/>
              <a:endParaRPr lang="ru-RU" altLang="ru-RU" sz="1000"/>
            </a:p>
          </p:txBody>
        </p:sp>
        <p:sp>
          <p:nvSpPr>
            <p:cNvPr id="54284" name="Rectangle 12"/>
            <p:cNvSpPr>
              <a:spLocks noChangeArrowheads="1"/>
            </p:cNvSpPr>
            <p:nvPr/>
          </p:nvSpPr>
          <p:spPr bwMode="auto">
            <a:xfrm>
              <a:off x="4105" y="1842"/>
              <a:ext cx="1024" cy="817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200" b="1"/>
                <a:t>8 группа </a:t>
              </a:r>
            </a:p>
            <a:p>
              <a:pPr algn="ctr" eaLnBrk="0" hangingPunct="0">
                <a:buSzPts val="1000"/>
                <a:buFont typeface="Times New Roman Cyr" panose="02020603050405020304" pitchFamily="18" charset="0"/>
                <a:buNone/>
              </a:pPr>
              <a:r>
                <a:rPr lang="ru-RU" altLang="ru-RU" sz="1200"/>
                <a:t>- макетный метод</a:t>
              </a:r>
            </a:p>
            <a:p>
              <a:pPr algn="ctr" eaLnBrk="0" hangingPunct="0"/>
              <a:r>
                <a:rPr lang="ru-RU" altLang="ru-RU" sz="1200"/>
                <a:t>проектированияФормы, размеры, конст-рукции  содержание моделей. (</a:t>
              </a:r>
              <a:r>
                <a:rPr lang="ru-RU" altLang="ru-RU" sz="1200" b="1"/>
                <a:t>2.801-74-2.857-75)</a:t>
              </a:r>
              <a:r>
                <a:rPr lang="ru-RU" altLang="ru-RU" sz="1200"/>
                <a:t> 12 шт.</a:t>
              </a:r>
            </a:p>
          </p:txBody>
        </p:sp>
        <p:sp>
          <p:nvSpPr>
            <p:cNvPr id="54286" name="Rectangle 14"/>
            <p:cNvSpPr>
              <a:spLocks noChangeArrowheads="1"/>
            </p:cNvSpPr>
            <p:nvPr/>
          </p:nvSpPr>
          <p:spPr bwMode="auto">
            <a:xfrm>
              <a:off x="1156" y="2976"/>
              <a:ext cx="1241" cy="1072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200"/>
                <a:t>Форматы, масштабы, шрифты, виды, разрезы, сечения. Обозначения шероховатостей, покрытий, видов обработки и т.д. Изображения сварных швов и резьб. Нанесение размеров и предельных отклонений, нанесение надписей и таблиц</a:t>
              </a:r>
            </a:p>
          </p:txBody>
        </p:sp>
        <p:sp>
          <p:nvSpPr>
            <p:cNvPr id="54287" name="Rectangle 15"/>
            <p:cNvSpPr>
              <a:spLocks noChangeArrowheads="1"/>
            </p:cNvSpPr>
            <p:nvPr/>
          </p:nvSpPr>
          <p:spPr bwMode="auto">
            <a:xfrm>
              <a:off x="2064" y="1797"/>
              <a:ext cx="997" cy="1089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eaLnBrk="0" hangingPunct="0"/>
              <a:r>
                <a:rPr lang="ru-RU" altLang="ru-RU" sz="1200"/>
                <a:t>Правила выполнения чертежей печатных плат, пружин, зубчатых колес, металлических конструкций, труб и трубопроводов, электротехнических и радиотехнических  изделий</a:t>
              </a:r>
            </a:p>
          </p:txBody>
        </p:sp>
        <p:sp>
          <p:nvSpPr>
            <p:cNvPr id="54288" name="Rectangle 16"/>
            <p:cNvSpPr>
              <a:spLocks noChangeArrowheads="1"/>
            </p:cNvSpPr>
            <p:nvPr/>
          </p:nvSpPr>
          <p:spPr bwMode="auto">
            <a:xfrm>
              <a:off x="2925" y="2976"/>
              <a:ext cx="778" cy="1134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000">
                  <a:latin typeface="Times New Roman Cyr" panose="02020603050405020304" pitchFamily="18" charset="0"/>
                </a:rPr>
                <a:t>Виды и типы схем. Правила выполнения электрических, кинематических, гидравлических и т.д. схем. Обозначения условные графические для схем. всех видов</a:t>
              </a:r>
            </a:p>
          </p:txBody>
        </p:sp>
        <p:sp>
          <p:nvSpPr>
            <p:cNvPr id="54289" name="Rectangle 17"/>
            <p:cNvSpPr>
              <a:spLocks noChangeArrowheads="1"/>
            </p:cNvSpPr>
            <p:nvPr/>
          </p:nvSpPr>
          <p:spPr bwMode="auto">
            <a:xfrm>
              <a:off x="1156" y="1797"/>
              <a:ext cx="707" cy="87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000">
                  <a:latin typeface="Times New Roman Cyr" panose="02020603050405020304" pitchFamily="18" charset="0"/>
                </a:rPr>
                <a:t>Классификация и обозначение конструкторских документов. Единый классификатор изделий и нормативной документации</a:t>
              </a:r>
            </a:p>
          </p:txBody>
        </p:sp>
        <p:sp>
          <p:nvSpPr>
            <p:cNvPr id="54290" name="Rectangle 18"/>
            <p:cNvSpPr>
              <a:spLocks noChangeArrowheads="1"/>
            </p:cNvSpPr>
            <p:nvPr/>
          </p:nvSpPr>
          <p:spPr bwMode="auto">
            <a:xfrm>
              <a:off x="4785" y="2840"/>
              <a:ext cx="778" cy="99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000">
                  <a:latin typeface="Times New Roman Cyr" panose="02020603050405020304" pitchFamily="18" charset="0"/>
                </a:rPr>
                <a:t>Эксплуатационные документы. Ремонтные документы. Внесение изменений в ЭД и РД. Чертежи ремонтные. Плакаты учетно-технические</a:t>
              </a:r>
            </a:p>
          </p:txBody>
        </p:sp>
        <p:sp>
          <p:nvSpPr>
            <p:cNvPr id="54291" name="Rectangle 19"/>
            <p:cNvSpPr>
              <a:spLocks noChangeArrowheads="1"/>
            </p:cNvSpPr>
            <p:nvPr/>
          </p:nvSpPr>
          <p:spPr bwMode="auto">
            <a:xfrm>
              <a:off x="3878" y="3702"/>
              <a:ext cx="849" cy="408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000"/>
                <a:t>Формы, размеры, конструкции  содержание моделей</a:t>
              </a:r>
            </a:p>
          </p:txBody>
        </p:sp>
        <p:sp>
          <p:nvSpPr>
            <p:cNvPr id="54292" name="Rectangle 20"/>
            <p:cNvSpPr>
              <a:spLocks noChangeArrowheads="1"/>
            </p:cNvSpPr>
            <p:nvPr/>
          </p:nvSpPr>
          <p:spPr bwMode="auto">
            <a:xfrm>
              <a:off x="3787" y="2795"/>
              <a:ext cx="590" cy="714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 eaLnBrk="0" hangingPunct="0"/>
              <a:r>
                <a:rPr lang="ru-RU" altLang="ru-RU" sz="1200"/>
                <a:t>Правила учета, хранения, внесения изменений и т.д.</a:t>
              </a:r>
            </a:p>
          </p:txBody>
        </p:sp>
        <p:sp>
          <p:nvSpPr>
            <p:cNvPr id="54293" name="Line 21"/>
            <p:cNvSpPr>
              <a:spLocks noChangeShapeType="1"/>
            </p:cNvSpPr>
            <p:nvPr/>
          </p:nvSpPr>
          <p:spPr bwMode="auto">
            <a:xfrm>
              <a:off x="1973" y="1661"/>
              <a:ext cx="0" cy="13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4" name="Line 22"/>
            <p:cNvSpPr>
              <a:spLocks noChangeShapeType="1"/>
            </p:cNvSpPr>
            <p:nvPr/>
          </p:nvSpPr>
          <p:spPr bwMode="auto">
            <a:xfrm flipV="1">
              <a:off x="2699" y="1706"/>
              <a:ext cx="1" cy="1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5" name="Line 23"/>
            <p:cNvSpPr>
              <a:spLocks noChangeShapeType="1"/>
            </p:cNvSpPr>
            <p:nvPr/>
          </p:nvSpPr>
          <p:spPr bwMode="auto">
            <a:xfrm>
              <a:off x="5329" y="1797"/>
              <a:ext cx="0" cy="104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6" name="Line 24"/>
            <p:cNvSpPr>
              <a:spLocks noChangeShapeType="1"/>
            </p:cNvSpPr>
            <p:nvPr/>
          </p:nvSpPr>
          <p:spPr bwMode="auto">
            <a:xfrm>
              <a:off x="567" y="1661"/>
              <a:ext cx="1" cy="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7" name="Line 25"/>
            <p:cNvSpPr>
              <a:spLocks noChangeShapeType="1"/>
            </p:cNvSpPr>
            <p:nvPr/>
          </p:nvSpPr>
          <p:spPr bwMode="auto">
            <a:xfrm>
              <a:off x="4604" y="2659"/>
              <a:ext cx="1" cy="10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8" name="Line 26"/>
            <p:cNvSpPr>
              <a:spLocks noChangeShapeType="1"/>
            </p:cNvSpPr>
            <p:nvPr/>
          </p:nvSpPr>
          <p:spPr bwMode="auto">
            <a:xfrm>
              <a:off x="4346" y="1711"/>
              <a:ext cx="1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299" name="Line 27"/>
            <p:cNvSpPr>
              <a:spLocks noChangeShapeType="1"/>
            </p:cNvSpPr>
            <p:nvPr/>
          </p:nvSpPr>
          <p:spPr bwMode="auto">
            <a:xfrm>
              <a:off x="4014" y="1706"/>
              <a:ext cx="0" cy="108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0" name="Line 28"/>
            <p:cNvSpPr>
              <a:spLocks noChangeShapeType="1"/>
            </p:cNvSpPr>
            <p:nvPr/>
          </p:nvSpPr>
          <p:spPr bwMode="auto">
            <a:xfrm flipV="1">
              <a:off x="567" y="709"/>
              <a:ext cx="462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1" name="Line 29"/>
            <p:cNvSpPr>
              <a:spLocks noChangeShapeType="1"/>
            </p:cNvSpPr>
            <p:nvPr/>
          </p:nvSpPr>
          <p:spPr bwMode="auto">
            <a:xfrm>
              <a:off x="567" y="709"/>
              <a:ext cx="1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2" name="Line 30"/>
            <p:cNvSpPr>
              <a:spLocks noChangeShapeType="1"/>
            </p:cNvSpPr>
            <p:nvPr/>
          </p:nvSpPr>
          <p:spPr bwMode="auto">
            <a:xfrm>
              <a:off x="1247" y="709"/>
              <a:ext cx="1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3" name="Line 31"/>
            <p:cNvSpPr>
              <a:spLocks noChangeShapeType="1"/>
            </p:cNvSpPr>
            <p:nvPr/>
          </p:nvSpPr>
          <p:spPr bwMode="auto">
            <a:xfrm>
              <a:off x="2109" y="709"/>
              <a:ext cx="1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4" name="Line 32"/>
            <p:cNvSpPr>
              <a:spLocks noChangeShapeType="1"/>
            </p:cNvSpPr>
            <p:nvPr/>
          </p:nvSpPr>
          <p:spPr bwMode="auto">
            <a:xfrm>
              <a:off x="3061" y="618"/>
              <a:ext cx="1" cy="1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5" name="Line 33"/>
            <p:cNvSpPr>
              <a:spLocks noChangeShapeType="1"/>
            </p:cNvSpPr>
            <p:nvPr/>
          </p:nvSpPr>
          <p:spPr bwMode="auto">
            <a:xfrm>
              <a:off x="3061" y="709"/>
              <a:ext cx="1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6" name="Line 34"/>
            <p:cNvSpPr>
              <a:spLocks noChangeShapeType="1"/>
            </p:cNvSpPr>
            <p:nvPr/>
          </p:nvSpPr>
          <p:spPr bwMode="auto">
            <a:xfrm flipH="1">
              <a:off x="3651" y="709"/>
              <a:ext cx="0" cy="10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7" name="Line 35"/>
            <p:cNvSpPr>
              <a:spLocks noChangeShapeType="1"/>
            </p:cNvSpPr>
            <p:nvPr/>
          </p:nvSpPr>
          <p:spPr bwMode="auto">
            <a:xfrm>
              <a:off x="4195" y="709"/>
              <a:ext cx="1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8" name="Line 36"/>
            <p:cNvSpPr>
              <a:spLocks noChangeShapeType="1"/>
            </p:cNvSpPr>
            <p:nvPr/>
          </p:nvSpPr>
          <p:spPr bwMode="auto">
            <a:xfrm>
              <a:off x="4649" y="709"/>
              <a:ext cx="0" cy="113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09" name="Line 37"/>
            <p:cNvSpPr>
              <a:spLocks noChangeShapeType="1"/>
            </p:cNvSpPr>
            <p:nvPr/>
          </p:nvSpPr>
          <p:spPr bwMode="auto">
            <a:xfrm>
              <a:off x="5193" y="709"/>
              <a:ext cx="1" cy="1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10" name="Line 38"/>
            <p:cNvSpPr>
              <a:spLocks noChangeShapeType="1"/>
            </p:cNvSpPr>
            <p:nvPr/>
          </p:nvSpPr>
          <p:spPr bwMode="auto">
            <a:xfrm>
              <a:off x="1474" y="1661"/>
              <a:ext cx="1" cy="1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311" name="Line 39"/>
            <p:cNvSpPr>
              <a:spLocks noChangeShapeType="1"/>
            </p:cNvSpPr>
            <p:nvPr/>
          </p:nvSpPr>
          <p:spPr bwMode="auto">
            <a:xfrm flipH="1">
              <a:off x="3424" y="2659"/>
              <a:ext cx="6" cy="3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193352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sz="2800" b="1" dirty="0">
                <a:solidFill>
                  <a:srgbClr val="0000FF"/>
                </a:solidFill>
              </a:rPr>
              <a:t>ЕСТД</a:t>
            </a:r>
            <a:r>
              <a:rPr lang="ru-RU" altLang="ru-RU" sz="2800" dirty="0">
                <a:solidFill>
                  <a:srgbClr val="0000FF"/>
                </a:solidFill>
              </a:rPr>
              <a:t> - комплекс стандартов и руководящих нормативных документов, устанавливающих взаимосвязанные правила и положения по порядку разработки, комплектации, оформления и обращения  технологической документации, применяемой при изготовлении и ремонте изделий (включая контроль, испытания и перемещения). </a:t>
            </a:r>
          </a:p>
        </p:txBody>
      </p:sp>
    </p:spTree>
    <p:extLst>
      <p:ext uri="{BB962C8B-B14F-4D97-AF65-F5344CB8AC3E}">
        <p14:creationId xmlns:p14="http://schemas.microsoft.com/office/powerpoint/2010/main" xmlns="" val="33485945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7092950" y="0"/>
            <a:ext cx="1655763" cy="576263"/>
          </a:xfrm>
        </p:spPr>
        <p:txBody>
          <a:bodyPr/>
          <a:lstStyle/>
          <a:p>
            <a:r>
              <a:rPr lang="ru-RU" altLang="ru-RU" sz="2800" b="1">
                <a:solidFill>
                  <a:srgbClr val="000000"/>
                </a:solidFill>
              </a:rPr>
              <a:t>ЕСТД</a:t>
            </a:r>
          </a:p>
        </p:txBody>
      </p:sp>
      <p:grpSp>
        <p:nvGrpSpPr>
          <p:cNvPr id="114743" name="Group 55"/>
          <p:cNvGrpSpPr>
            <a:grpSpLocks/>
          </p:cNvGrpSpPr>
          <p:nvPr/>
        </p:nvGrpSpPr>
        <p:grpSpPr bwMode="auto">
          <a:xfrm>
            <a:off x="0" y="404813"/>
            <a:ext cx="8820150" cy="6237287"/>
            <a:chOff x="0" y="255"/>
            <a:chExt cx="5556" cy="3929"/>
          </a:xfrm>
        </p:grpSpPr>
        <p:sp>
          <p:nvSpPr>
            <p:cNvPr id="114694" name="Rectangle 6"/>
            <p:cNvSpPr>
              <a:spLocks noChangeArrowheads="1"/>
            </p:cNvSpPr>
            <p:nvPr/>
          </p:nvSpPr>
          <p:spPr bwMode="auto">
            <a:xfrm>
              <a:off x="1701" y="255"/>
              <a:ext cx="2189" cy="227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r>
                <a:rPr lang="ru-RU" altLang="ru-RU" sz="1300"/>
                <a:t>0 - Общие положения ЕСТД. ГОСТ 3.1001-81 </a:t>
              </a:r>
              <a:endParaRPr lang="ru-RU" altLang="ru-RU"/>
            </a:p>
          </p:txBody>
        </p:sp>
        <p:sp>
          <p:nvSpPr>
            <p:cNvPr id="114695" name="Rectangle 7"/>
            <p:cNvSpPr>
              <a:spLocks noChangeArrowheads="1"/>
            </p:cNvSpPr>
            <p:nvPr/>
          </p:nvSpPr>
          <p:spPr bwMode="auto">
            <a:xfrm>
              <a:off x="158" y="658"/>
              <a:ext cx="519" cy="867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r>
                <a:rPr lang="ru-RU" altLang="ru-RU" sz="1200"/>
                <a:t>1-основопо-лагающие стандарты</a:t>
              </a:r>
            </a:p>
            <a:p>
              <a:r>
                <a:rPr lang="ru-RU" altLang="ru-RU" sz="1200"/>
                <a:t>3.1102-81-</a:t>
              </a:r>
            </a:p>
            <a:p>
              <a:r>
                <a:rPr lang="ru-RU" altLang="ru-RU" sz="1200"/>
                <a:t>3.1130-93</a:t>
              </a:r>
            </a:p>
            <a:p>
              <a:r>
                <a:rPr lang="ru-RU" altLang="ru-RU" sz="1200"/>
                <a:t>20 шт</a:t>
              </a:r>
              <a:endParaRPr lang="ru-RU" altLang="ru-RU"/>
            </a:p>
          </p:txBody>
        </p:sp>
        <p:sp>
          <p:nvSpPr>
            <p:cNvPr id="114696" name="Rectangle 8"/>
            <p:cNvSpPr>
              <a:spLocks noChangeArrowheads="1"/>
            </p:cNvSpPr>
            <p:nvPr/>
          </p:nvSpPr>
          <p:spPr bwMode="auto">
            <a:xfrm>
              <a:off x="1565" y="663"/>
              <a:ext cx="700" cy="692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>
                <a:lnSpc>
                  <a:spcPct val="80000"/>
                </a:lnSpc>
              </a:pPr>
              <a:r>
                <a:rPr lang="ru-RU" altLang="ru-RU" sz="1200"/>
                <a:t>4-основное производство общие правила оформления ТД</a:t>
              </a:r>
            </a:p>
            <a:p>
              <a:pPr algn="ctr">
                <a:lnSpc>
                  <a:spcPct val="80000"/>
                </a:lnSpc>
              </a:pPr>
              <a:r>
                <a:rPr lang="ru-RU" altLang="ru-RU" sz="1200"/>
                <a:t>(3.1401-85-</a:t>
              </a:r>
            </a:p>
            <a:p>
              <a:pPr algn="ctr">
                <a:lnSpc>
                  <a:spcPct val="80000"/>
                </a:lnSpc>
              </a:pPr>
              <a:r>
                <a:rPr lang="ru-RU" altLang="ru-RU" sz="1200"/>
                <a:t>3.1428-91)</a:t>
              </a:r>
            </a:p>
            <a:p>
              <a:pPr algn="ctr">
                <a:lnSpc>
                  <a:spcPct val="80000"/>
                </a:lnSpc>
              </a:pPr>
              <a:r>
                <a:rPr lang="ru-RU" altLang="ru-RU" sz="1200"/>
                <a:t>10 шт</a:t>
              </a:r>
              <a:endParaRPr lang="ru-RU" altLang="ru-RU"/>
            </a:p>
          </p:txBody>
        </p:sp>
        <p:sp>
          <p:nvSpPr>
            <p:cNvPr id="114697" name="Rectangle 9"/>
            <p:cNvSpPr>
              <a:spLocks noChangeArrowheads="1"/>
            </p:cNvSpPr>
            <p:nvPr/>
          </p:nvSpPr>
          <p:spPr bwMode="auto">
            <a:xfrm>
              <a:off x="2336" y="663"/>
              <a:ext cx="1088" cy="749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>
                <a:lnSpc>
                  <a:spcPct val="88000"/>
                </a:lnSpc>
              </a:pPr>
              <a:r>
                <a:rPr lang="ru-RU" altLang="ru-RU" sz="1200"/>
                <a:t>5-правила оформления технологических документов  на испытание, тех-нологический контроль.(3.1502 -85, 3.1507-84) 2 стандарта</a:t>
              </a:r>
              <a:endParaRPr lang="ru-RU" altLang="ru-RU"/>
            </a:p>
          </p:txBody>
        </p:sp>
        <p:sp>
          <p:nvSpPr>
            <p:cNvPr id="114698" name="Rectangle 10"/>
            <p:cNvSpPr>
              <a:spLocks noChangeArrowheads="1"/>
            </p:cNvSpPr>
            <p:nvPr/>
          </p:nvSpPr>
          <p:spPr bwMode="auto">
            <a:xfrm>
              <a:off x="3651" y="709"/>
              <a:ext cx="759" cy="692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altLang="ru-RU" sz="1200"/>
                <a:t>6- вспомогательное производство </a:t>
              </a:r>
            </a:p>
            <a:p>
              <a:pPr algn="ctr"/>
              <a:endParaRPr lang="ru-RU" altLang="ru-RU" sz="1200"/>
            </a:p>
            <a:p>
              <a:pPr algn="ctr"/>
              <a:r>
                <a:rPr lang="ru-RU" altLang="ru-RU" sz="1200"/>
                <a:t>(3.1603-91)</a:t>
              </a:r>
              <a:endParaRPr lang="ru-RU" altLang="ru-RU"/>
            </a:p>
          </p:txBody>
        </p:sp>
        <p:sp>
          <p:nvSpPr>
            <p:cNvPr id="114699" name="Rectangle 11"/>
            <p:cNvSpPr>
              <a:spLocks noChangeArrowheads="1"/>
            </p:cNvSpPr>
            <p:nvPr/>
          </p:nvSpPr>
          <p:spPr bwMode="auto">
            <a:xfrm>
              <a:off x="748" y="658"/>
              <a:ext cx="726" cy="867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altLang="ru-RU" sz="1200"/>
                <a:t>2 - Классификация и обозначение ТД изделий и конструкторских документов (3.1201-85)</a:t>
              </a:r>
              <a:endParaRPr lang="ru-RU" altLang="ru-RU"/>
            </a:p>
          </p:txBody>
        </p:sp>
        <p:sp>
          <p:nvSpPr>
            <p:cNvPr id="114700" name="Rectangle 12"/>
            <p:cNvSpPr>
              <a:spLocks noChangeArrowheads="1"/>
            </p:cNvSpPr>
            <p:nvPr/>
          </p:nvSpPr>
          <p:spPr bwMode="auto">
            <a:xfrm>
              <a:off x="4513" y="754"/>
              <a:ext cx="962" cy="635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altLang="ru-RU" sz="1200"/>
                <a:t>7 - правила записи операций и переходов.</a:t>
              </a:r>
            </a:p>
            <a:p>
              <a:pPr algn="ctr"/>
              <a:r>
                <a:rPr lang="ru-RU" altLang="ru-RU" sz="1200"/>
                <a:t>(3.1701-79-3.1707-84) </a:t>
              </a:r>
            </a:p>
            <a:p>
              <a:pPr algn="ctr"/>
              <a:r>
                <a:rPr lang="ru-RU" altLang="ru-RU" sz="1200"/>
                <a:t>7 шт.</a:t>
              </a:r>
            </a:p>
            <a:p>
              <a:endParaRPr lang="ru-RU" altLang="ru-RU" sz="1200"/>
            </a:p>
          </p:txBody>
        </p:sp>
        <p:sp>
          <p:nvSpPr>
            <p:cNvPr id="114701" name="Rectangle 13"/>
            <p:cNvSpPr>
              <a:spLocks noChangeArrowheads="1"/>
            </p:cNvSpPr>
            <p:nvPr/>
          </p:nvSpPr>
          <p:spPr bwMode="auto">
            <a:xfrm>
              <a:off x="3152" y="1480"/>
              <a:ext cx="771" cy="725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altLang="ru-RU" sz="1200"/>
                <a:t>9- информационная база </a:t>
              </a:r>
            </a:p>
            <a:p>
              <a:pPr algn="ctr"/>
              <a:endParaRPr lang="ru-RU" altLang="ru-RU" sz="1200"/>
            </a:p>
            <a:p>
              <a:pPr algn="ctr"/>
              <a:r>
                <a:rPr lang="ru-RU" altLang="ru-RU" sz="1200"/>
                <a:t>(3.1901-74) </a:t>
              </a:r>
            </a:p>
          </p:txBody>
        </p:sp>
        <p:sp>
          <p:nvSpPr>
            <p:cNvPr id="114702" name="Rectangle 14"/>
            <p:cNvSpPr>
              <a:spLocks noChangeArrowheads="1"/>
            </p:cNvSpPr>
            <p:nvPr/>
          </p:nvSpPr>
          <p:spPr bwMode="auto">
            <a:xfrm>
              <a:off x="0" y="1797"/>
              <a:ext cx="871" cy="1633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r>
                <a:rPr lang="ru-RU" altLang="ru-RU" sz="1200"/>
                <a:t>стадии разработки и виды документов, общие требования к комплектации, оформлению, учету, обращению и нормоконтролю ТД,</a:t>
              </a:r>
              <a:r>
                <a:rPr lang="ru-RU" altLang="ru-RU" sz="1200">
                  <a:solidFill>
                    <a:srgbClr val="0000FF"/>
                  </a:solidFill>
                </a:rPr>
                <a:t> </a:t>
              </a:r>
              <a:r>
                <a:rPr lang="ru-RU" altLang="ru-RU" sz="1200"/>
                <a:t>термины и определения, основные надписи, условные обозначения, комплектность ТД</a:t>
              </a:r>
              <a:endParaRPr lang="ru-RU" altLang="ru-RU"/>
            </a:p>
          </p:txBody>
        </p:sp>
        <p:sp>
          <p:nvSpPr>
            <p:cNvPr id="114703" name="Rectangle 15"/>
            <p:cNvSpPr>
              <a:spLocks noChangeArrowheads="1"/>
            </p:cNvSpPr>
            <p:nvPr/>
          </p:nvSpPr>
          <p:spPr bwMode="auto">
            <a:xfrm>
              <a:off x="1565" y="1797"/>
              <a:ext cx="692" cy="2359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r>
                <a:rPr lang="ru-RU" altLang="ru-RU" sz="1200"/>
                <a:t>формы и правила оформления технологических документов, применяемых в основном производстве при описании различных технологических процессов (операций), за исключением технологических процессов на испытания, технологический контроль и перемещения.</a:t>
              </a:r>
              <a:endParaRPr lang="ru-RU" altLang="ru-RU"/>
            </a:p>
          </p:txBody>
        </p:sp>
        <p:sp>
          <p:nvSpPr>
            <p:cNvPr id="114704" name="Rectangle 16"/>
            <p:cNvSpPr>
              <a:spLocks noChangeArrowheads="1"/>
            </p:cNvSpPr>
            <p:nvPr/>
          </p:nvSpPr>
          <p:spPr bwMode="auto">
            <a:xfrm>
              <a:off x="2336" y="1797"/>
              <a:ext cx="691" cy="2387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just"/>
              <a:r>
                <a:rPr lang="ru-RU" altLang="ru-RU" sz="1200"/>
                <a:t>формы и правила оформления технологических документов, применяемых на основном производстве при описании технологических процессов на испытание, технологический контроль, а также  при контроле выполнения технологических процессов.</a:t>
              </a:r>
              <a:endParaRPr lang="ru-RU" altLang="ru-RU"/>
            </a:p>
          </p:txBody>
        </p:sp>
        <p:sp>
          <p:nvSpPr>
            <p:cNvPr id="114705" name="Rectangle 17"/>
            <p:cNvSpPr>
              <a:spLocks noChangeArrowheads="1"/>
            </p:cNvSpPr>
            <p:nvPr/>
          </p:nvSpPr>
          <p:spPr bwMode="auto">
            <a:xfrm>
              <a:off x="3243" y="3339"/>
              <a:ext cx="1497" cy="601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just"/>
              <a:r>
                <a:rPr lang="ru-RU" altLang="ru-RU" sz="1200"/>
                <a:t>правила и положения по созданию информационной базы для автоматизированных систем управления.</a:t>
              </a:r>
            </a:p>
            <a:p>
              <a:endParaRPr lang="ru-RU" altLang="ru-RU"/>
            </a:p>
          </p:txBody>
        </p:sp>
        <p:sp>
          <p:nvSpPr>
            <p:cNvPr id="114706" name="Rectangle 18"/>
            <p:cNvSpPr>
              <a:spLocks noChangeArrowheads="1"/>
            </p:cNvSpPr>
            <p:nvPr/>
          </p:nvSpPr>
          <p:spPr bwMode="auto">
            <a:xfrm>
              <a:off x="930" y="1797"/>
              <a:ext cx="567" cy="1225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r>
                <a:rPr lang="ru-RU" altLang="ru-RU" sz="1200"/>
                <a:t>Классификация и обозначение всех технологических документов, правила их регистрации регистрации </a:t>
              </a:r>
              <a:endParaRPr lang="ru-RU" altLang="ru-RU"/>
            </a:p>
          </p:txBody>
        </p:sp>
        <p:sp>
          <p:nvSpPr>
            <p:cNvPr id="114707" name="Rectangle 19"/>
            <p:cNvSpPr>
              <a:spLocks noChangeArrowheads="1"/>
            </p:cNvSpPr>
            <p:nvPr/>
          </p:nvSpPr>
          <p:spPr bwMode="auto">
            <a:xfrm>
              <a:off x="4558" y="1706"/>
              <a:ext cx="998" cy="1452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r>
                <a:rPr lang="ru-RU" altLang="ru-RU" sz="1200" b="1"/>
                <a:t>правила записи технологических операций (переходов) и применение условных графических обозначений при разработке технологических документов.</a:t>
              </a:r>
            </a:p>
            <a:p>
              <a:endParaRPr lang="ru-RU" altLang="ru-RU"/>
            </a:p>
          </p:txBody>
        </p:sp>
        <p:sp>
          <p:nvSpPr>
            <p:cNvPr id="114708" name="Rectangle 20"/>
            <p:cNvSpPr>
              <a:spLocks noChangeArrowheads="1"/>
            </p:cNvSpPr>
            <p:nvPr/>
          </p:nvSpPr>
          <p:spPr bwMode="auto">
            <a:xfrm>
              <a:off x="3651" y="2296"/>
              <a:ext cx="817" cy="862"/>
            </a:xfrm>
            <a:prstGeom prst="rect">
              <a:avLst/>
            </a:prstGeom>
            <a:noFill/>
            <a:ln w="381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just"/>
              <a:r>
                <a:rPr lang="ru-RU" altLang="ru-RU" sz="1200"/>
                <a:t>Формы технологических документов и правила их оформления, для впомогательного производства.</a:t>
              </a:r>
              <a:endParaRPr lang="ru-RU" altLang="ru-RU"/>
            </a:p>
          </p:txBody>
        </p:sp>
        <p:sp>
          <p:nvSpPr>
            <p:cNvPr id="114718" name="Line 30"/>
            <p:cNvSpPr>
              <a:spLocks noChangeShapeType="1"/>
            </p:cNvSpPr>
            <p:nvPr/>
          </p:nvSpPr>
          <p:spPr bwMode="auto">
            <a:xfrm>
              <a:off x="3424" y="2246"/>
              <a:ext cx="0" cy="10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19" name="Line 31"/>
            <p:cNvSpPr>
              <a:spLocks noChangeShapeType="1"/>
            </p:cNvSpPr>
            <p:nvPr/>
          </p:nvSpPr>
          <p:spPr bwMode="auto">
            <a:xfrm>
              <a:off x="3211" y="1349"/>
              <a:ext cx="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21" name="Line 33"/>
            <p:cNvSpPr>
              <a:spLocks noChangeShapeType="1"/>
            </p:cNvSpPr>
            <p:nvPr/>
          </p:nvSpPr>
          <p:spPr bwMode="auto">
            <a:xfrm>
              <a:off x="431" y="572"/>
              <a:ext cx="452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22" name="Line 34"/>
            <p:cNvSpPr>
              <a:spLocks noChangeShapeType="1"/>
            </p:cNvSpPr>
            <p:nvPr/>
          </p:nvSpPr>
          <p:spPr bwMode="auto">
            <a:xfrm>
              <a:off x="446" y="543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23" name="Line 35"/>
            <p:cNvSpPr>
              <a:spLocks noChangeShapeType="1"/>
            </p:cNvSpPr>
            <p:nvPr/>
          </p:nvSpPr>
          <p:spPr bwMode="auto">
            <a:xfrm>
              <a:off x="1080" y="543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27" name="Line 39"/>
            <p:cNvSpPr>
              <a:spLocks noChangeShapeType="1"/>
            </p:cNvSpPr>
            <p:nvPr/>
          </p:nvSpPr>
          <p:spPr bwMode="auto">
            <a:xfrm>
              <a:off x="3560" y="572"/>
              <a:ext cx="0" cy="9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28" name="Line 40"/>
            <p:cNvSpPr>
              <a:spLocks noChangeShapeType="1"/>
            </p:cNvSpPr>
            <p:nvPr/>
          </p:nvSpPr>
          <p:spPr bwMode="auto">
            <a:xfrm>
              <a:off x="4014" y="572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29" name="Line 41"/>
            <p:cNvSpPr>
              <a:spLocks noChangeShapeType="1"/>
            </p:cNvSpPr>
            <p:nvPr/>
          </p:nvSpPr>
          <p:spPr bwMode="auto">
            <a:xfrm>
              <a:off x="4921" y="572"/>
              <a:ext cx="1" cy="1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32" name="Line 44"/>
            <p:cNvSpPr>
              <a:spLocks noChangeShapeType="1"/>
            </p:cNvSpPr>
            <p:nvPr/>
          </p:nvSpPr>
          <p:spPr bwMode="auto">
            <a:xfrm>
              <a:off x="4921" y="1389"/>
              <a:ext cx="5" cy="3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4733" name="Line 45"/>
            <p:cNvSpPr>
              <a:spLocks noChangeShapeType="1"/>
            </p:cNvSpPr>
            <p:nvPr/>
          </p:nvSpPr>
          <p:spPr bwMode="auto">
            <a:xfrm>
              <a:off x="4059" y="1389"/>
              <a:ext cx="0" cy="907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4734" name="Line 46"/>
            <p:cNvSpPr>
              <a:spLocks noChangeShapeType="1"/>
            </p:cNvSpPr>
            <p:nvPr/>
          </p:nvSpPr>
          <p:spPr bwMode="auto">
            <a:xfrm flipV="1">
              <a:off x="2653" y="1389"/>
              <a:ext cx="0" cy="408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4735" name="Line 47"/>
            <p:cNvSpPr>
              <a:spLocks noChangeShapeType="1"/>
            </p:cNvSpPr>
            <p:nvPr/>
          </p:nvSpPr>
          <p:spPr bwMode="auto">
            <a:xfrm>
              <a:off x="1882" y="1344"/>
              <a:ext cx="0" cy="453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4736" name="Line 48"/>
            <p:cNvSpPr>
              <a:spLocks noChangeShapeType="1"/>
            </p:cNvSpPr>
            <p:nvPr/>
          </p:nvSpPr>
          <p:spPr bwMode="auto">
            <a:xfrm>
              <a:off x="385" y="1525"/>
              <a:ext cx="0" cy="272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4737" name="Line 49"/>
            <p:cNvSpPr>
              <a:spLocks noChangeShapeType="1"/>
            </p:cNvSpPr>
            <p:nvPr/>
          </p:nvSpPr>
          <p:spPr bwMode="auto">
            <a:xfrm>
              <a:off x="1247" y="1525"/>
              <a:ext cx="0" cy="272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4740" name="Line 52"/>
            <p:cNvSpPr>
              <a:spLocks noChangeShapeType="1"/>
            </p:cNvSpPr>
            <p:nvPr/>
          </p:nvSpPr>
          <p:spPr bwMode="auto">
            <a:xfrm flipV="1">
              <a:off x="1837" y="572"/>
              <a:ext cx="0" cy="91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4741" name="Line 53"/>
            <p:cNvSpPr>
              <a:spLocks noChangeShapeType="1"/>
            </p:cNvSpPr>
            <p:nvPr/>
          </p:nvSpPr>
          <p:spPr bwMode="auto">
            <a:xfrm flipV="1">
              <a:off x="2835" y="572"/>
              <a:ext cx="0" cy="91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14742" name="Line 54"/>
            <p:cNvSpPr>
              <a:spLocks noChangeShapeType="1"/>
            </p:cNvSpPr>
            <p:nvPr/>
          </p:nvSpPr>
          <p:spPr bwMode="auto">
            <a:xfrm flipV="1">
              <a:off x="2608" y="436"/>
              <a:ext cx="0" cy="136"/>
            </a:xfrm>
            <a:prstGeom prst="line">
              <a:avLst/>
            </a:prstGeom>
            <a:noFill/>
            <a:ln w="12700" cap="sq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350455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596" y="2332037"/>
            <a:ext cx="8229600" cy="4525963"/>
          </a:xfrm>
        </p:spPr>
        <p:txBody>
          <a:bodyPr/>
          <a:lstStyle/>
          <a:p>
            <a:pPr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sz="2800" b="1" dirty="0">
                <a:solidFill>
                  <a:srgbClr val="0000FF"/>
                </a:solidFill>
              </a:rPr>
              <a:t>ЕСТПП -</a:t>
            </a:r>
            <a:r>
              <a:rPr lang="ru-RU" altLang="ru-RU" sz="2800" dirty="0">
                <a:solidFill>
                  <a:srgbClr val="0000FF"/>
                </a:solidFill>
              </a:rPr>
              <a:t> комплекс стандартов и руководящих нормативных документов, устанавливающих взаимосвязанные правила и положения по обеспечению единого для всех предприятий и организаций подхода к выбору и применению методов и средств технической подготовки производства, соответствующих достижениям науки и техники;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title"/>
          </p:nvPr>
        </p:nvSpPr>
        <p:spPr>
          <a:xfrm>
            <a:off x="2928926" y="1357298"/>
            <a:ext cx="1655762" cy="557212"/>
          </a:xfrm>
          <a:noFill/>
          <a:ln/>
        </p:spPr>
        <p:txBody>
          <a:bodyPr/>
          <a:lstStyle/>
          <a:p>
            <a:r>
              <a:rPr lang="ru-RU" altLang="ru-RU" sz="3200" b="1" dirty="0">
                <a:solidFill>
                  <a:srgbClr val="000000"/>
                </a:solidFill>
              </a:rPr>
              <a:t>ЕСТПП</a:t>
            </a:r>
          </a:p>
        </p:txBody>
      </p:sp>
    </p:spTree>
    <p:extLst>
      <p:ext uri="{BB962C8B-B14F-4D97-AF65-F5344CB8AC3E}">
        <p14:creationId xmlns:p14="http://schemas.microsoft.com/office/powerpoint/2010/main" xmlns="" val="37097511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29058" y="428604"/>
            <a:ext cx="1655762" cy="557212"/>
          </a:xfrm>
        </p:spPr>
        <p:txBody>
          <a:bodyPr/>
          <a:lstStyle/>
          <a:p>
            <a:r>
              <a:rPr lang="ru-RU" altLang="ru-RU" sz="2800" b="1" dirty="0">
                <a:solidFill>
                  <a:srgbClr val="000000"/>
                </a:solidFill>
              </a:rPr>
              <a:t>ЕСТПП</a:t>
            </a:r>
          </a:p>
        </p:txBody>
      </p:sp>
      <p:grpSp>
        <p:nvGrpSpPr>
          <p:cNvPr id="115734" name="Group 22"/>
          <p:cNvGrpSpPr>
            <a:grpSpLocks/>
          </p:cNvGrpSpPr>
          <p:nvPr/>
        </p:nvGrpSpPr>
        <p:grpSpPr bwMode="auto">
          <a:xfrm>
            <a:off x="1285852" y="1643050"/>
            <a:ext cx="6769100" cy="3932238"/>
            <a:chOff x="385" y="922"/>
            <a:chExt cx="4264" cy="2477"/>
          </a:xfrm>
        </p:grpSpPr>
        <p:sp>
          <p:nvSpPr>
            <p:cNvPr id="115718" name="Rectangle 6"/>
            <p:cNvSpPr>
              <a:spLocks noChangeArrowheads="1"/>
            </p:cNvSpPr>
            <p:nvPr/>
          </p:nvSpPr>
          <p:spPr bwMode="auto">
            <a:xfrm>
              <a:off x="2074" y="922"/>
              <a:ext cx="749" cy="173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altLang="ru-RU" sz="1400" b="1"/>
                <a:t>ЕСТПП</a:t>
              </a:r>
              <a:endParaRPr lang="ru-RU" altLang="ru-RU"/>
            </a:p>
          </p:txBody>
        </p:sp>
        <p:sp>
          <p:nvSpPr>
            <p:cNvPr id="115719" name="Rectangle 7"/>
            <p:cNvSpPr>
              <a:spLocks noChangeArrowheads="1"/>
            </p:cNvSpPr>
            <p:nvPr/>
          </p:nvSpPr>
          <p:spPr bwMode="auto">
            <a:xfrm>
              <a:off x="634" y="1325"/>
              <a:ext cx="749" cy="807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altLang="ru-RU" sz="1200"/>
                <a:t>Группа 0</a:t>
              </a:r>
            </a:p>
            <a:p>
              <a:pPr algn="ctr"/>
              <a:endParaRPr lang="ru-RU" altLang="ru-RU" sz="1200"/>
            </a:p>
            <a:p>
              <a:r>
                <a:rPr lang="ru-RU" altLang="ru-RU" sz="1200"/>
                <a:t> Общие положения ЕСТПП.</a:t>
              </a:r>
              <a:endParaRPr lang="ru-RU" altLang="ru-RU"/>
            </a:p>
          </p:txBody>
        </p:sp>
        <p:sp>
          <p:nvSpPr>
            <p:cNvPr id="115720" name="Rectangle 8"/>
            <p:cNvSpPr>
              <a:spLocks noChangeArrowheads="1"/>
            </p:cNvSpPr>
            <p:nvPr/>
          </p:nvSpPr>
          <p:spPr bwMode="auto">
            <a:xfrm>
              <a:off x="1927" y="1325"/>
              <a:ext cx="908" cy="807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just"/>
              <a:r>
                <a:rPr lang="ru-RU" altLang="ru-RU" sz="1200"/>
                <a:t>Группа 2</a:t>
              </a:r>
            </a:p>
            <a:p>
              <a:pPr algn="just"/>
              <a:endParaRPr lang="ru-RU" altLang="ru-RU" sz="1200"/>
            </a:p>
            <a:p>
              <a:pPr algn="just"/>
              <a:r>
                <a:rPr lang="ru-RU" altLang="ru-RU" sz="1200"/>
                <a:t>Правила обеспечения технологичности продукции.</a:t>
              </a:r>
            </a:p>
            <a:p>
              <a:endParaRPr lang="ru-RU" altLang="ru-RU"/>
            </a:p>
          </p:txBody>
        </p:sp>
        <p:sp>
          <p:nvSpPr>
            <p:cNvPr id="115721" name="Rectangle 9"/>
            <p:cNvSpPr>
              <a:spLocks noChangeArrowheads="1"/>
            </p:cNvSpPr>
            <p:nvPr/>
          </p:nvSpPr>
          <p:spPr bwMode="auto">
            <a:xfrm>
              <a:off x="3152" y="1325"/>
              <a:ext cx="1497" cy="807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altLang="ru-RU" sz="1200" dirty="0"/>
                <a:t>Группа 3 </a:t>
              </a:r>
            </a:p>
            <a:p>
              <a:endParaRPr lang="ru-RU" altLang="ru-RU" sz="1200" dirty="0"/>
            </a:p>
            <a:p>
              <a:r>
                <a:rPr lang="ru-RU" altLang="ru-RU" sz="1200" dirty="0"/>
                <a:t>Правила разработки и применения технологических процессов и средств технологического оснащения</a:t>
              </a:r>
              <a:endParaRPr lang="ru-RU" altLang="ru-RU" dirty="0"/>
            </a:p>
          </p:txBody>
        </p:sp>
        <p:sp>
          <p:nvSpPr>
            <p:cNvPr id="115722" name="Rectangle 10"/>
            <p:cNvSpPr>
              <a:spLocks noChangeArrowheads="1"/>
            </p:cNvSpPr>
            <p:nvPr/>
          </p:nvSpPr>
          <p:spPr bwMode="auto">
            <a:xfrm>
              <a:off x="3571" y="2650"/>
              <a:ext cx="576" cy="691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altLang="ru-RU" sz="1200"/>
                <a:t>14.322-83</a:t>
              </a:r>
            </a:p>
            <a:p>
              <a:endParaRPr lang="ru-RU" altLang="ru-RU"/>
            </a:p>
          </p:txBody>
        </p:sp>
        <p:sp>
          <p:nvSpPr>
            <p:cNvPr id="115723" name="Rectangle 11"/>
            <p:cNvSpPr>
              <a:spLocks noChangeArrowheads="1"/>
            </p:cNvSpPr>
            <p:nvPr/>
          </p:nvSpPr>
          <p:spPr bwMode="auto">
            <a:xfrm>
              <a:off x="385" y="2707"/>
              <a:ext cx="1270" cy="692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pPr algn="ctr"/>
              <a:r>
                <a:rPr lang="ru-RU" altLang="ru-RU" sz="1200"/>
                <a:t>ГОСТ 14.004-83 ЕСТПП.</a:t>
              </a:r>
            </a:p>
            <a:p>
              <a:pPr algn="just"/>
              <a:r>
                <a:rPr lang="ru-RU" altLang="ru-RU" sz="1200"/>
                <a:t>Требования к терминологии.термины и определения  основных понятий</a:t>
              </a:r>
            </a:p>
            <a:p>
              <a:endParaRPr lang="ru-RU" altLang="ru-RU"/>
            </a:p>
          </p:txBody>
        </p:sp>
        <p:sp>
          <p:nvSpPr>
            <p:cNvPr id="115724" name="Rectangle 12"/>
            <p:cNvSpPr>
              <a:spLocks noChangeArrowheads="1"/>
            </p:cNvSpPr>
            <p:nvPr/>
          </p:nvSpPr>
          <p:spPr bwMode="auto">
            <a:xfrm>
              <a:off x="2074" y="2707"/>
              <a:ext cx="749" cy="634"/>
            </a:xfrm>
            <a:prstGeom prst="rect">
              <a:avLst/>
            </a:prstGeom>
            <a:noFill/>
            <a:ln w="508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/>
            <a:lstStyle/>
            <a:p>
              <a:r>
                <a:rPr lang="ru-RU" altLang="ru-RU" sz="1200" dirty="0"/>
                <a:t>14.205-83,</a:t>
              </a:r>
            </a:p>
            <a:p>
              <a:r>
                <a:rPr lang="ru-RU" altLang="ru-RU" sz="1200" dirty="0"/>
                <a:t>14.206-73</a:t>
              </a:r>
              <a:endParaRPr lang="ru-RU" altLang="ru-RU" dirty="0"/>
            </a:p>
          </p:txBody>
        </p:sp>
        <p:sp>
          <p:nvSpPr>
            <p:cNvPr id="115725" name="Line 13"/>
            <p:cNvSpPr>
              <a:spLocks noChangeShapeType="1"/>
            </p:cNvSpPr>
            <p:nvPr/>
          </p:nvSpPr>
          <p:spPr bwMode="auto">
            <a:xfrm>
              <a:off x="3341" y="2016"/>
              <a:ext cx="0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26" name="Line 14"/>
            <p:cNvSpPr>
              <a:spLocks noChangeShapeType="1"/>
            </p:cNvSpPr>
            <p:nvPr/>
          </p:nvSpPr>
          <p:spPr bwMode="auto">
            <a:xfrm>
              <a:off x="864" y="1210"/>
              <a:ext cx="1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27" name="Line 15"/>
            <p:cNvSpPr>
              <a:spLocks noChangeShapeType="1"/>
            </p:cNvSpPr>
            <p:nvPr/>
          </p:nvSpPr>
          <p:spPr bwMode="auto">
            <a:xfrm>
              <a:off x="2362" y="1210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28" name="Line 16"/>
            <p:cNvSpPr>
              <a:spLocks noChangeShapeType="1"/>
            </p:cNvSpPr>
            <p:nvPr/>
          </p:nvSpPr>
          <p:spPr bwMode="auto">
            <a:xfrm>
              <a:off x="2362" y="1095"/>
              <a:ext cx="0" cy="11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29" name="Line 17"/>
            <p:cNvSpPr>
              <a:spLocks noChangeShapeType="1"/>
            </p:cNvSpPr>
            <p:nvPr/>
          </p:nvSpPr>
          <p:spPr bwMode="auto">
            <a:xfrm>
              <a:off x="3744" y="1210"/>
              <a:ext cx="0" cy="1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30" name="Line 18"/>
            <p:cNvSpPr>
              <a:spLocks noChangeShapeType="1"/>
            </p:cNvSpPr>
            <p:nvPr/>
          </p:nvSpPr>
          <p:spPr bwMode="auto">
            <a:xfrm>
              <a:off x="864" y="1210"/>
              <a:ext cx="28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31" name="Line 19"/>
            <p:cNvSpPr>
              <a:spLocks noChangeShapeType="1"/>
            </p:cNvSpPr>
            <p:nvPr/>
          </p:nvSpPr>
          <p:spPr bwMode="auto">
            <a:xfrm>
              <a:off x="864" y="2132"/>
              <a:ext cx="1" cy="57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32" name="Line 20"/>
            <p:cNvSpPr>
              <a:spLocks noChangeShapeType="1"/>
            </p:cNvSpPr>
            <p:nvPr/>
          </p:nvSpPr>
          <p:spPr bwMode="auto">
            <a:xfrm>
              <a:off x="2419" y="2132"/>
              <a:ext cx="1" cy="57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15733" name="Line 21"/>
            <p:cNvSpPr>
              <a:spLocks noChangeShapeType="1"/>
            </p:cNvSpPr>
            <p:nvPr/>
          </p:nvSpPr>
          <p:spPr bwMode="auto">
            <a:xfrm>
              <a:off x="3859" y="2132"/>
              <a:ext cx="0" cy="51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74427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49" y="1219200"/>
            <a:ext cx="6048375" cy="865188"/>
          </a:xfrm>
        </p:spPr>
        <p:txBody>
          <a:bodyPr/>
          <a:lstStyle/>
          <a:p>
            <a:r>
              <a:rPr lang="ru-RU" altLang="ru-RU" sz="3600" b="1" dirty="0">
                <a:solidFill>
                  <a:srgbClr val="0000FF"/>
                </a:solidFill>
              </a:rPr>
              <a:t>Технический комитет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2737" y="2209800"/>
            <a:ext cx="8229600" cy="4525963"/>
          </a:xfrm>
        </p:spPr>
        <p:txBody>
          <a:bodyPr/>
          <a:lstStyle/>
          <a:p>
            <a:endParaRPr lang="ru-RU" altLang="ru-RU" sz="900" b="1" dirty="0">
              <a:solidFill>
                <a:srgbClr val="0000FF"/>
              </a:solidFill>
            </a:endParaRPr>
          </a:p>
          <a:p>
            <a:endParaRPr lang="ru-RU" altLang="ru-RU" sz="900" b="1" dirty="0">
              <a:solidFill>
                <a:srgbClr val="0000FF"/>
              </a:solidFill>
            </a:endParaRPr>
          </a:p>
          <a:p>
            <a:pPr>
              <a:buClr>
                <a:srgbClr val="000000"/>
              </a:buClr>
              <a:buFont typeface="Wingdings" panose="05000000000000000000" pitchFamily="2" charset="2"/>
              <a:buChar char="v"/>
            </a:pPr>
            <a:r>
              <a:rPr lang="ru-RU" altLang="ru-RU" sz="2400" b="1" dirty="0">
                <a:solidFill>
                  <a:srgbClr val="0000FF"/>
                </a:solidFill>
              </a:rPr>
              <a:t>Технический комитет по стандартизации</a:t>
            </a:r>
            <a:r>
              <a:rPr lang="ru-RU" altLang="ru-RU" sz="2400" dirty="0">
                <a:solidFill>
                  <a:srgbClr val="0000FF"/>
                </a:solidFill>
              </a:rPr>
              <a:t> - формирование специалистов, являющихся полномочными представителями заинтересованных предприятий или организаций, создаваемое на добровольной основе для разработки государственных стандартов Российской Федерации, проведения работ в области международной, региональной и национальной стандартизации по закрепленным объектам стандартизации или областям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406320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06475"/>
            <a:ext cx="7415213" cy="917575"/>
          </a:xfrm>
        </p:spPr>
        <p:txBody>
          <a:bodyPr/>
          <a:lstStyle/>
          <a:p>
            <a:r>
              <a:rPr lang="ru-RU" altLang="ru-RU" sz="3600" b="1">
                <a:solidFill>
                  <a:srgbClr val="0000FF"/>
                </a:solidFill>
              </a:rPr>
              <a:t>Технический комитет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55837"/>
            <a:ext cx="8229600" cy="4525963"/>
          </a:xfrm>
        </p:spPr>
        <p:txBody>
          <a:bodyPr/>
          <a:lstStyle/>
          <a:p>
            <a:pPr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altLang="ru-RU" dirty="0">
                <a:solidFill>
                  <a:srgbClr val="0000FF"/>
                </a:solidFill>
              </a:rPr>
              <a:t>ТК 315 «Эксплуатация автомобильного транспорта и автомобильные услуги»</a:t>
            </a:r>
          </a:p>
          <a:p>
            <a:pPr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altLang="ru-RU" dirty="0">
                <a:solidFill>
                  <a:srgbClr val="0000FF"/>
                </a:solidFill>
              </a:rPr>
              <a:t>ТК 404 «Геодезические приборы»</a:t>
            </a:r>
          </a:p>
          <a:p>
            <a:pPr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altLang="ru-RU" dirty="0">
                <a:solidFill>
                  <a:srgbClr val="0000FF"/>
                </a:solidFill>
              </a:rPr>
              <a:t>ТК 153 «Табак и табачные изделия»</a:t>
            </a:r>
          </a:p>
        </p:txBody>
      </p:sp>
    </p:spTree>
    <p:extLst>
      <p:ext uri="{BB962C8B-B14F-4D97-AF65-F5344CB8AC3E}">
        <p14:creationId xmlns:p14="http://schemas.microsoft.com/office/powerpoint/2010/main" xmlns="" val="398182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373881"/>
            <a:ext cx="87630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0000FF"/>
                </a:solidFill>
              </a:rPr>
              <a:t>Стандартизация</a:t>
            </a:r>
            <a:r>
              <a:rPr lang="ru-RU" i="1" dirty="0">
                <a:solidFill>
                  <a:srgbClr val="0000FF"/>
                </a:solidFill>
              </a:rPr>
              <a:t> -</a:t>
            </a:r>
            <a:r>
              <a:rPr lang="ru-RU" dirty="0">
                <a:solidFill>
                  <a:srgbClr val="0000FF"/>
                </a:solidFill>
              </a:rPr>
              <a:t> деятельность по установлению правил в целях их добровольного многократного использования, </a:t>
            </a:r>
            <a:r>
              <a:rPr lang="ru-RU" dirty="0" smtClean="0">
                <a:solidFill>
                  <a:srgbClr val="0000FF"/>
                </a:solidFill>
              </a:rPr>
              <a:t>направленная </a:t>
            </a:r>
            <a:r>
              <a:rPr lang="ru-RU" dirty="0">
                <a:solidFill>
                  <a:srgbClr val="0000FF"/>
                </a:solidFill>
              </a:rPr>
              <a:t>на достижение упорядоченности в сферах производства и </a:t>
            </a:r>
            <a:r>
              <a:rPr lang="ru-RU" dirty="0" smtClean="0">
                <a:solidFill>
                  <a:srgbClr val="0000FF"/>
                </a:solidFill>
              </a:rPr>
              <a:t>обращения </a:t>
            </a:r>
            <a:r>
              <a:rPr lang="ru-RU" dirty="0">
                <a:solidFill>
                  <a:srgbClr val="0000FF"/>
                </a:solidFill>
              </a:rPr>
              <a:t>продукции и повышения конкурентоспособности продукции, работ  и услуг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endParaRPr lang="ru-RU" dirty="0">
              <a:solidFill>
                <a:srgbClr val="0000FF"/>
              </a:solidFill>
            </a:endParaRPr>
          </a:p>
          <a:p>
            <a:pPr algn="just"/>
            <a:r>
              <a:rPr lang="ru-RU" b="1" i="1" dirty="0">
                <a:solidFill>
                  <a:srgbClr val="0000FF"/>
                </a:solidFill>
              </a:rPr>
              <a:t>Добровольность</a:t>
            </a:r>
            <a:r>
              <a:rPr lang="ru-RU" i="1" dirty="0">
                <a:solidFill>
                  <a:srgbClr val="0000FF"/>
                </a:solidFill>
              </a:rPr>
              <a:t> </a:t>
            </a:r>
            <a:r>
              <a:rPr lang="ru-RU" dirty="0">
                <a:solidFill>
                  <a:srgbClr val="0000FF"/>
                </a:solidFill>
              </a:rPr>
              <a:t>подразумевает принятие решения о </a:t>
            </a:r>
            <a:r>
              <a:rPr lang="ru-RU" dirty="0" smtClean="0">
                <a:solidFill>
                  <a:srgbClr val="0000FF"/>
                </a:solidFill>
              </a:rPr>
              <a:t>применении </a:t>
            </a:r>
            <a:r>
              <a:rPr lang="ru-RU" dirty="0">
                <a:solidFill>
                  <a:srgbClr val="0000FF"/>
                </a:solidFill>
              </a:rPr>
              <a:t>(или не применении) стандарта. Если субъект принимает положительное решение о применении стандарта, то теперь он должен обязательно выполнять все требования, заложенные в нем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pPr algn="just"/>
            <a:endParaRPr lang="ru-RU" dirty="0">
              <a:solidFill>
                <a:srgbClr val="0000FF"/>
              </a:solidFill>
            </a:endParaRPr>
          </a:p>
          <a:p>
            <a:pPr algn="just"/>
            <a:r>
              <a:rPr lang="ru-RU" b="1" i="1" dirty="0">
                <a:solidFill>
                  <a:srgbClr val="0000FF"/>
                </a:solidFill>
              </a:rPr>
              <a:t>Объекты</a:t>
            </a:r>
            <a:r>
              <a:rPr lang="ru-RU" dirty="0">
                <a:solidFill>
                  <a:srgbClr val="0000FF"/>
                </a:solidFill>
              </a:rPr>
              <a:t> (предметы) стандартизации: продукция, процессы, услуги.</a:t>
            </a:r>
          </a:p>
          <a:p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5753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4</a:t>
            </a:fld>
            <a:endParaRPr lang="ru-RU" sz="140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66080789"/>
              </p:ext>
            </p:extLst>
          </p:nvPr>
        </p:nvGraphicFramePr>
        <p:xfrm>
          <a:off x="294640" y="4556125"/>
          <a:ext cx="8392160" cy="1676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97103">
                  <a:extLst>
                    <a:ext uri="{9D8B030D-6E8A-4147-A177-3AD203B41FA5}">
                      <a16:colId xmlns:a16="http://schemas.microsoft.com/office/drawing/2014/main" xmlns="" val="745997088"/>
                    </a:ext>
                  </a:extLst>
                </a:gridCol>
                <a:gridCol w="2797103">
                  <a:extLst>
                    <a:ext uri="{9D8B030D-6E8A-4147-A177-3AD203B41FA5}">
                      <a16:colId xmlns:a16="http://schemas.microsoft.com/office/drawing/2014/main" xmlns="" val="665144623"/>
                    </a:ext>
                  </a:extLst>
                </a:gridCol>
                <a:gridCol w="2797954">
                  <a:extLst>
                    <a:ext uri="{9D8B030D-6E8A-4147-A177-3AD203B41FA5}">
                      <a16:colId xmlns:a16="http://schemas.microsoft.com/office/drawing/2014/main" xmlns="" val="2592906658"/>
                    </a:ext>
                  </a:extLst>
                </a:gridCol>
              </a:tblGrid>
              <a:tr h="239486">
                <a:tc>
                  <a:txBody>
                    <a:bodyPr/>
                    <a:lstStyle/>
                    <a:p>
                      <a:pPr marR="12065" algn="ctr">
                        <a:spcAft>
                          <a:spcPts val="0"/>
                        </a:spcAft>
                      </a:pPr>
                      <a:r>
                        <a:rPr lang="ru-RU" sz="1400" spc="5" dirty="0" smtClean="0">
                          <a:solidFill>
                            <a:srgbClr val="0000FF"/>
                          </a:solidFill>
                          <a:effectLst/>
                        </a:rPr>
                        <a:t>ПРОДУКЦИЯ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2065" algn="ctr">
                        <a:spcAft>
                          <a:spcPts val="0"/>
                        </a:spcAft>
                      </a:pPr>
                      <a:r>
                        <a:rPr lang="ru-RU" sz="1400" spc="5" dirty="0" smtClean="0">
                          <a:solidFill>
                            <a:srgbClr val="0000FF"/>
                          </a:solidFill>
                          <a:effectLst/>
                        </a:rPr>
                        <a:t>УСЛУГИ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2065" algn="ctr">
                        <a:spcAft>
                          <a:spcPts val="0"/>
                        </a:spcAft>
                      </a:pPr>
                      <a:r>
                        <a:rPr lang="ru-RU" sz="1400" spc="5" dirty="0" smtClean="0">
                          <a:solidFill>
                            <a:srgbClr val="0000FF"/>
                          </a:solidFill>
                          <a:effectLst/>
                        </a:rPr>
                        <a:t>ПРОЦЕССЫ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0053151"/>
                  </a:ext>
                </a:extLst>
              </a:tr>
              <a:tr h="1436914">
                <a:tc>
                  <a:txBody>
                    <a:bodyPr/>
                    <a:lstStyle/>
                    <a:p>
                      <a:pPr marL="0" marR="12065" indent="0" algn="just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400" spc="5" dirty="0">
                          <a:solidFill>
                            <a:srgbClr val="0000FF"/>
                          </a:solidFill>
                          <a:effectLst/>
                        </a:rPr>
                        <a:t>·Сырье и природное топливо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0" marR="12065" indent="0" algn="just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400" spc="5" dirty="0">
                          <a:solidFill>
                            <a:srgbClr val="0000FF"/>
                          </a:solidFill>
                          <a:effectLst/>
                        </a:rPr>
                        <a:t>·Материалы и продукты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0" marR="12065" indent="0" algn="just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400" spc="5" dirty="0">
                          <a:solidFill>
                            <a:srgbClr val="0000FF"/>
                          </a:solidFill>
                          <a:effectLst/>
                        </a:rPr>
                        <a:t>·Готовое изделие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0" marR="12065" indent="0" algn="just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ru-RU" sz="1400" spc="5" dirty="0">
                          <a:solidFill>
                            <a:srgbClr val="0000FF"/>
                          </a:solidFill>
                          <a:effectLst/>
                        </a:rPr>
                        <a:t>·Термины и правила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2065" algn="just">
                        <a:spcAft>
                          <a:spcPts val="0"/>
                        </a:spcAft>
                      </a:pPr>
                      <a:r>
                        <a:rPr lang="ru-RU" sz="1400" spc="5" dirty="0">
                          <a:solidFill>
                            <a:srgbClr val="0000FF"/>
                          </a:solidFill>
                          <a:effectLst/>
                        </a:rPr>
                        <a:t>·Бытовые 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R="12065" algn="just">
                        <a:spcAft>
                          <a:spcPts val="0"/>
                        </a:spcAft>
                      </a:pPr>
                      <a:r>
                        <a:rPr lang="ru-RU" sz="1400" spc="5" dirty="0">
                          <a:solidFill>
                            <a:srgbClr val="0000FF"/>
                          </a:solidFill>
                          <a:effectLst/>
                        </a:rPr>
                        <a:t>·Производственные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12065" algn="just">
                        <a:spcAft>
                          <a:spcPts val="0"/>
                        </a:spcAft>
                      </a:pPr>
                      <a:r>
                        <a:rPr lang="ru-RU" sz="1400" spc="5" dirty="0">
                          <a:solidFill>
                            <a:srgbClr val="0000FF"/>
                          </a:solidFill>
                          <a:effectLst/>
                        </a:rPr>
                        <a:t>·Измерительные 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R="12065" algn="just">
                        <a:spcAft>
                          <a:spcPts val="0"/>
                        </a:spcAft>
                      </a:pPr>
                      <a:r>
                        <a:rPr lang="ru-RU" sz="1400" spc="5" dirty="0">
                          <a:solidFill>
                            <a:srgbClr val="0000FF"/>
                          </a:solidFill>
                          <a:effectLst/>
                        </a:rPr>
                        <a:t>·Информационные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R="12065" algn="just">
                        <a:spcAft>
                          <a:spcPts val="0"/>
                        </a:spcAft>
                      </a:pPr>
                      <a:r>
                        <a:rPr lang="ru-RU" sz="1400" spc="5" dirty="0">
                          <a:solidFill>
                            <a:srgbClr val="0000FF"/>
                          </a:solidFill>
                          <a:effectLst/>
                        </a:rPr>
                        <a:t>·Управленческие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R="12065" algn="just">
                        <a:spcAft>
                          <a:spcPts val="0"/>
                        </a:spcAft>
                      </a:pPr>
                      <a:r>
                        <a:rPr lang="ru-RU" sz="1400" spc="5" dirty="0">
                          <a:solidFill>
                            <a:srgbClr val="0000FF"/>
                          </a:solidFill>
                          <a:effectLst/>
                        </a:rPr>
                        <a:t>·Специфические </a:t>
                      </a:r>
                      <a:endParaRPr lang="ru-RU" sz="1400" spc="5" dirty="0" smtClean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R="12065" algn="just">
                        <a:spcAft>
                          <a:spcPts val="0"/>
                        </a:spcAft>
                      </a:pPr>
                      <a:r>
                        <a:rPr lang="ru-RU" sz="1400" spc="5" dirty="0" smtClean="0">
                          <a:solidFill>
                            <a:srgbClr val="0000FF"/>
                          </a:solidFill>
                          <a:effectLst/>
                        </a:rPr>
                        <a:t>– </a:t>
                      </a:r>
                      <a:r>
                        <a:rPr lang="ru-RU" sz="1400" spc="5" dirty="0">
                          <a:solidFill>
                            <a:srgbClr val="0000FF"/>
                          </a:solidFill>
                          <a:effectLst/>
                        </a:rPr>
                        <a:t>банковские, издательские</a:t>
                      </a:r>
                      <a:endParaRPr lang="ru-RU" sz="10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84238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4326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90500" y="1219200"/>
            <a:ext cx="87630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ru-RU" b="1" i="1" dirty="0">
                <a:solidFill>
                  <a:srgbClr val="0000FF"/>
                </a:solidFill>
              </a:rPr>
              <a:t>Область стандартизации </a:t>
            </a:r>
            <a:r>
              <a:rPr lang="ru-RU" dirty="0">
                <a:solidFill>
                  <a:srgbClr val="0000FF"/>
                </a:solidFill>
              </a:rPr>
              <a:t>– совокупность взаимосвязанных объектов стандартизации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pPr algn="just"/>
            <a:endParaRPr lang="ru-RU" dirty="0">
              <a:solidFill>
                <a:srgbClr val="0000FF"/>
              </a:solidFill>
            </a:endParaRPr>
          </a:p>
          <a:p>
            <a:pPr algn="ctr"/>
            <a:r>
              <a:rPr lang="ru-RU" dirty="0">
                <a:solidFill>
                  <a:srgbClr val="0000FF"/>
                </a:solidFill>
              </a:rPr>
              <a:t>Поэтому </a:t>
            </a:r>
            <a:r>
              <a:rPr lang="ru-RU" b="1" i="1" dirty="0">
                <a:solidFill>
                  <a:srgbClr val="0000FF"/>
                </a:solidFill>
              </a:rPr>
              <a:t>задача стандартизации</a:t>
            </a:r>
            <a:r>
              <a:rPr lang="ru-RU" dirty="0">
                <a:solidFill>
                  <a:srgbClr val="0000FF"/>
                </a:solidFill>
              </a:rPr>
              <a:t> состоит из 2-х самостоятельных задач:</a:t>
            </a:r>
          </a:p>
          <a:p>
            <a:r>
              <a:rPr lang="ru-RU" dirty="0">
                <a:solidFill>
                  <a:srgbClr val="0000FF"/>
                </a:solidFill>
              </a:rPr>
              <a:t>1</a:t>
            </a:r>
            <a:r>
              <a:rPr lang="ru-RU" dirty="0" smtClean="0">
                <a:solidFill>
                  <a:srgbClr val="0000FF"/>
                </a:solidFill>
              </a:rPr>
              <a:t>.  анализ </a:t>
            </a:r>
            <a:r>
              <a:rPr lang="ru-RU" dirty="0">
                <a:solidFill>
                  <a:srgbClr val="0000FF"/>
                </a:solidFill>
              </a:rPr>
              <a:t>множества вариантов объектов стандартизации для того, чтобы выбрать оптимальный,</a:t>
            </a:r>
          </a:p>
          <a:p>
            <a:r>
              <a:rPr lang="ru-RU" dirty="0">
                <a:solidFill>
                  <a:srgbClr val="0000FF"/>
                </a:solidFill>
              </a:rPr>
              <a:t>2</a:t>
            </a:r>
            <a:r>
              <a:rPr lang="ru-RU" dirty="0" smtClean="0">
                <a:solidFill>
                  <a:srgbClr val="0000FF"/>
                </a:solidFill>
              </a:rPr>
              <a:t>.  придание </a:t>
            </a:r>
            <a:r>
              <a:rPr lang="ru-RU" dirty="0">
                <a:solidFill>
                  <a:srgbClr val="0000FF"/>
                </a:solidFill>
              </a:rPr>
              <a:t>законности выбранному варианту в виде выпуска стандартов.</a:t>
            </a:r>
          </a:p>
          <a:p>
            <a:pPr algn="just"/>
            <a:endParaRPr lang="ru-RU" dirty="0">
              <a:solidFill>
                <a:srgbClr val="0000FF"/>
              </a:solidFill>
            </a:endParaRPr>
          </a:p>
          <a:p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5753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5</a:t>
            </a:fld>
            <a:endParaRPr lang="ru-RU" sz="1400"/>
          </a:p>
        </p:txBody>
      </p:sp>
      <p:sp>
        <p:nvSpPr>
          <p:cNvPr id="5" name="Rectangle 3"/>
          <p:cNvSpPr>
            <a:spLocks noGrp="1" noChangeArrowheads="1"/>
          </p:cNvSpPr>
          <p:nvPr/>
        </p:nvSpPr>
        <p:spPr bwMode="auto">
          <a:xfrm>
            <a:off x="381000" y="3643312"/>
            <a:ext cx="7772400" cy="386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500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11000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altLang="ru-RU" sz="2000" b="1" i="1" dirty="0" smtClean="0">
                <a:solidFill>
                  <a:srgbClr val="0000FF"/>
                </a:solidFill>
              </a:rPr>
              <a:t>Аспект  </a:t>
            </a:r>
            <a:r>
              <a:rPr lang="ru-RU" altLang="ru-RU" sz="2000" b="1" i="1" dirty="0">
                <a:solidFill>
                  <a:srgbClr val="0000FF"/>
                </a:solidFill>
              </a:rPr>
              <a:t>стандартизации</a:t>
            </a:r>
            <a:r>
              <a:rPr lang="ru-RU" altLang="ru-RU" sz="2000" b="1" dirty="0">
                <a:solidFill>
                  <a:srgbClr val="0000FF"/>
                </a:solidFill>
              </a:rPr>
              <a:t>: краткое выражение обобщенного содержание устанавливаемых </a:t>
            </a:r>
            <a:r>
              <a:rPr lang="ru-RU" altLang="ru-RU" sz="2000" b="1" dirty="0" smtClean="0">
                <a:solidFill>
                  <a:srgbClr val="0000FF"/>
                </a:solidFill>
              </a:rPr>
              <a:t>стандартом</a:t>
            </a:r>
            <a:endParaRPr lang="en-US" altLang="ru-RU" sz="500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Clr>
                <a:srgbClr val="000000"/>
              </a:buClr>
              <a:buFont typeface="Wingdings" panose="05000000000000000000" pitchFamily="2" charset="2"/>
              <a:buChar char="Ø"/>
            </a:pPr>
            <a:r>
              <a:rPr lang="ru-RU" altLang="ru-RU" sz="2000" b="1" i="1" dirty="0">
                <a:solidFill>
                  <a:srgbClr val="0000FF"/>
                </a:solidFill>
              </a:rPr>
              <a:t>Уровень стандартизации</a:t>
            </a:r>
            <a:r>
              <a:rPr lang="ru-RU" altLang="ru-RU" sz="2000" b="1" dirty="0">
                <a:solidFill>
                  <a:srgbClr val="0000FF"/>
                </a:solidFill>
              </a:rPr>
              <a:t> - форма участия в деятельности по стандартизации с учетом географического, политического и экономического признака</a:t>
            </a:r>
          </a:p>
          <a:p>
            <a:pPr>
              <a:lnSpc>
                <a:spcPct val="80000"/>
              </a:lnSpc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ru-RU" altLang="ru-RU" sz="2000" b="1" dirty="0">
                <a:solidFill>
                  <a:srgbClr val="0000FF"/>
                </a:solidFill>
              </a:rPr>
              <a:t>	(Например, международная, региональная, национальная, межгосударственная, государственная)	</a:t>
            </a:r>
          </a:p>
        </p:txBody>
      </p:sp>
    </p:spTree>
    <p:extLst>
      <p:ext uri="{BB962C8B-B14F-4D97-AF65-F5344CB8AC3E}">
        <p14:creationId xmlns:p14="http://schemas.microsoft.com/office/powerpoint/2010/main" xmlns="" val="378227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9521" y="1156692"/>
            <a:ext cx="87630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0000FF"/>
                </a:solidFill>
              </a:rPr>
              <a:t>Функции </a:t>
            </a:r>
            <a:r>
              <a:rPr lang="ru-RU" b="1" i="1" dirty="0" smtClean="0">
                <a:solidFill>
                  <a:srgbClr val="0000FF"/>
                </a:solidFill>
              </a:rPr>
              <a:t>стандартизации</a:t>
            </a:r>
          </a:p>
          <a:p>
            <a:pPr algn="just"/>
            <a:r>
              <a:rPr lang="ru-RU" i="1" u="sng" dirty="0" smtClean="0">
                <a:solidFill>
                  <a:srgbClr val="0000FF"/>
                </a:solidFill>
              </a:rPr>
              <a:t>1)Функция </a:t>
            </a:r>
            <a:r>
              <a:rPr lang="ru-RU" i="1" u="sng" dirty="0">
                <a:solidFill>
                  <a:srgbClr val="0000FF"/>
                </a:solidFill>
              </a:rPr>
              <a:t>упорядочения</a:t>
            </a:r>
            <a:r>
              <a:rPr lang="ru-RU" dirty="0">
                <a:solidFill>
                  <a:srgbClr val="0000FF"/>
                </a:solidFill>
              </a:rPr>
              <a:t> – СТ преодолевает неразумное </a:t>
            </a:r>
            <a:r>
              <a:rPr lang="ru-RU" dirty="0" smtClean="0">
                <a:solidFill>
                  <a:srgbClr val="0000FF"/>
                </a:solidFill>
              </a:rPr>
              <a:t>многообразие </a:t>
            </a:r>
            <a:r>
              <a:rPr lang="ru-RU" dirty="0">
                <a:solidFill>
                  <a:srgbClr val="0000FF"/>
                </a:solidFill>
              </a:rPr>
              <a:t>объектов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pPr algn="just"/>
            <a:endParaRPr lang="ru-RU" dirty="0" smtClean="0">
              <a:solidFill>
                <a:srgbClr val="0000FF"/>
              </a:solidFill>
            </a:endParaRPr>
          </a:p>
          <a:p>
            <a:r>
              <a:rPr lang="ru-RU" i="1" u="sng" dirty="0">
                <a:solidFill>
                  <a:srgbClr val="0000FF"/>
                </a:solidFill>
              </a:rPr>
              <a:t>2)Охранная Ф</a:t>
            </a:r>
            <a:r>
              <a:rPr lang="ru-RU" i="1" dirty="0">
                <a:solidFill>
                  <a:srgbClr val="0000FF"/>
                </a:solidFill>
              </a:rPr>
              <a:t> – СТ </a:t>
            </a:r>
            <a:r>
              <a:rPr lang="ru-RU" dirty="0">
                <a:solidFill>
                  <a:srgbClr val="0000FF"/>
                </a:solidFill>
              </a:rPr>
              <a:t>обеспечивает безопасность потребителей продукции (услуг) и  </a:t>
            </a:r>
            <a:r>
              <a:rPr lang="ru-RU" dirty="0" smtClean="0">
                <a:solidFill>
                  <a:srgbClr val="0000FF"/>
                </a:solidFill>
              </a:rPr>
              <a:t>объединяет </a:t>
            </a:r>
            <a:r>
              <a:rPr lang="ru-RU" dirty="0">
                <a:solidFill>
                  <a:srgbClr val="0000FF"/>
                </a:solidFill>
              </a:rPr>
              <a:t>усилия человечества по защите природы от техногенного </a:t>
            </a:r>
            <a:r>
              <a:rPr lang="ru-RU" dirty="0" smtClean="0">
                <a:solidFill>
                  <a:srgbClr val="0000FF"/>
                </a:solidFill>
              </a:rPr>
              <a:t>воздействия </a:t>
            </a:r>
            <a:r>
              <a:rPr lang="ru-RU" dirty="0">
                <a:solidFill>
                  <a:srgbClr val="0000FF"/>
                </a:solidFill>
              </a:rPr>
              <a:t>цивилизации. </a:t>
            </a:r>
          </a:p>
          <a:p>
            <a:r>
              <a:rPr lang="ru-RU" i="1" dirty="0">
                <a:solidFill>
                  <a:srgbClr val="0000FF"/>
                </a:solidFill>
              </a:rPr>
              <a:t> </a:t>
            </a:r>
            <a:endParaRPr lang="ru-RU" dirty="0">
              <a:solidFill>
                <a:srgbClr val="0000FF"/>
              </a:solidFill>
            </a:endParaRPr>
          </a:p>
          <a:p>
            <a:r>
              <a:rPr lang="ru-RU" i="1" u="sng" dirty="0">
                <a:solidFill>
                  <a:srgbClr val="0000FF"/>
                </a:solidFill>
              </a:rPr>
              <a:t>3)Ресурсосберегающая Ф</a:t>
            </a:r>
            <a:r>
              <a:rPr lang="ru-RU" i="1" dirty="0">
                <a:solidFill>
                  <a:srgbClr val="0000FF"/>
                </a:solidFill>
              </a:rPr>
              <a:t> – </a:t>
            </a:r>
            <a:r>
              <a:rPr lang="ru-RU" dirty="0">
                <a:solidFill>
                  <a:srgbClr val="0000FF"/>
                </a:solidFill>
              </a:rPr>
              <a:t>СТ ограничивает использование  материальных, энергетических, трудовых и природных ресурсов.</a:t>
            </a:r>
          </a:p>
          <a:p>
            <a:r>
              <a:rPr lang="ru-RU" dirty="0">
                <a:solidFill>
                  <a:srgbClr val="0000FF"/>
                </a:solidFill>
              </a:rPr>
              <a:t> </a:t>
            </a:r>
          </a:p>
          <a:p>
            <a:r>
              <a:rPr lang="ru-RU" dirty="0">
                <a:solidFill>
                  <a:srgbClr val="0000FF"/>
                </a:solidFill>
              </a:rPr>
              <a:t>4)</a:t>
            </a:r>
            <a:r>
              <a:rPr lang="ru-RU" i="1" u="sng" dirty="0">
                <a:solidFill>
                  <a:srgbClr val="0000FF"/>
                </a:solidFill>
              </a:rPr>
              <a:t>Коммуникативная Ф</a:t>
            </a:r>
            <a:r>
              <a:rPr lang="ru-RU" i="1" dirty="0">
                <a:solidFill>
                  <a:srgbClr val="0000FF"/>
                </a:solidFill>
              </a:rPr>
              <a:t> - </a:t>
            </a:r>
            <a:r>
              <a:rPr lang="ru-RU" dirty="0" smtClean="0">
                <a:solidFill>
                  <a:srgbClr val="0000FF"/>
                </a:solidFill>
              </a:rPr>
              <a:t>достижение </a:t>
            </a:r>
            <a:r>
              <a:rPr lang="ru-RU" dirty="0">
                <a:solidFill>
                  <a:srgbClr val="0000FF"/>
                </a:solidFill>
              </a:rPr>
              <a:t>взаимопонимания в обществе путем обмена инфор­мацией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</a:p>
          <a:p>
            <a:endParaRPr lang="ru-RU" dirty="0">
              <a:solidFill>
                <a:srgbClr val="0000FF"/>
              </a:solidFill>
            </a:endParaRPr>
          </a:p>
          <a:p>
            <a:r>
              <a:rPr lang="ru-RU" i="1" u="sng" dirty="0">
                <a:solidFill>
                  <a:srgbClr val="0000FF"/>
                </a:solidFill>
              </a:rPr>
              <a:t>5) Социальная Ф</a:t>
            </a:r>
            <a:r>
              <a:rPr lang="ru-RU" i="1" dirty="0">
                <a:solidFill>
                  <a:srgbClr val="0000FF"/>
                </a:solidFill>
              </a:rPr>
              <a:t> -  </a:t>
            </a:r>
            <a:r>
              <a:rPr lang="ru-RU" dirty="0">
                <a:solidFill>
                  <a:srgbClr val="0000FF"/>
                </a:solidFill>
              </a:rPr>
              <a:t>направлена на повышение качества продукции и услуг как составляющей качества жизни.</a:t>
            </a:r>
          </a:p>
          <a:p>
            <a:endParaRPr lang="ru-RU" dirty="0" smtClean="0">
              <a:solidFill>
                <a:srgbClr val="0000FF"/>
              </a:solidFill>
            </a:endParaRPr>
          </a:p>
          <a:p>
            <a:r>
              <a:rPr lang="ru-RU" i="1" dirty="0">
                <a:solidFill>
                  <a:srgbClr val="0000FF"/>
                </a:solidFill>
              </a:rPr>
              <a:t>6)</a:t>
            </a:r>
            <a:r>
              <a:rPr lang="ru-RU" i="1" u="sng" dirty="0">
                <a:solidFill>
                  <a:srgbClr val="0000FF"/>
                </a:solidFill>
              </a:rPr>
              <a:t>Информационная функция</a:t>
            </a:r>
            <a:r>
              <a:rPr lang="ru-RU" i="1" dirty="0">
                <a:solidFill>
                  <a:srgbClr val="0000FF"/>
                </a:solidFill>
              </a:rPr>
              <a:t> – </a:t>
            </a:r>
            <a:r>
              <a:rPr lang="ru-RU" dirty="0">
                <a:solidFill>
                  <a:srgbClr val="0000FF"/>
                </a:solidFill>
              </a:rPr>
              <a:t>СТ работает</a:t>
            </a:r>
            <a:r>
              <a:rPr lang="ru-RU" i="1" dirty="0">
                <a:solidFill>
                  <a:srgbClr val="0000FF"/>
                </a:solidFill>
              </a:rPr>
              <a:t> с </a:t>
            </a:r>
            <a:r>
              <a:rPr lang="ru-RU" dirty="0">
                <a:solidFill>
                  <a:srgbClr val="0000FF"/>
                </a:solidFill>
              </a:rPr>
              <a:t> нормативными документами, которые являются носителями технической и экономической информации для потребителя</a:t>
            </a:r>
            <a:r>
              <a:rPr lang="ru-RU" dirty="0" smtClean="0">
                <a:solidFill>
                  <a:srgbClr val="0000FF"/>
                </a:solidFill>
              </a:rPr>
              <a:t>.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5753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6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xmlns="" val="273684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24626" y="3276600"/>
            <a:ext cx="8763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0000FF"/>
                </a:solidFill>
              </a:rPr>
              <a:t>2. Правовые основы стандартизации в Российской Федерации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575300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7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xmlns="" val="318244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152400" y="1219200"/>
            <a:ext cx="8763000" cy="580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ctr"/>
            <a:r>
              <a:rPr lang="ru-RU" altLang="ru-RU" sz="16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Основной правовой документ по стандартизации в РФ - Закон «О стандартизации» - принят в 1993 г</a:t>
            </a:r>
            <a:r>
              <a:rPr lang="ru-RU" altLang="ru-RU" sz="1600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lvl="0" algn="ctr"/>
            <a:endParaRPr lang="ru-RU" altLang="ru-RU" sz="7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lvl="0" algn="ctr"/>
            <a:r>
              <a:rPr lang="ru-RU" altLang="ru-RU" sz="16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Основные направления деятельности Закона</a:t>
            </a:r>
            <a:r>
              <a:rPr lang="ru-RU" altLang="ru-RU" sz="16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«О стандартизации»:</a:t>
            </a:r>
            <a:endParaRPr lang="ru-RU" altLang="ru-RU" sz="7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altLang="ru-RU" sz="16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·устанавливает </a:t>
            </a:r>
            <a:r>
              <a:rPr lang="ru-RU" altLang="ru-RU" sz="1600" i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правовые </a:t>
            </a:r>
            <a:r>
              <a:rPr lang="ru-RU" altLang="ru-RU" sz="1600" i="1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основы </a:t>
            </a:r>
            <a:r>
              <a:rPr lang="ru-RU" altLang="ru-RU" sz="1600" i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стандартизации</a:t>
            </a:r>
            <a:r>
              <a:rPr lang="ru-RU" altLang="ru-RU" sz="16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в РФ, обязательные для выполнения;</a:t>
            </a:r>
            <a:endParaRPr lang="ru-RU" altLang="ru-RU" sz="7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altLang="ru-RU" sz="16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·</a:t>
            </a:r>
            <a:r>
              <a:rPr lang="ru-RU" altLang="ru-RU" sz="1600" i="1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защищает интересы</a:t>
            </a:r>
            <a:r>
              <a:rPr lang="ru-RU" altLang="ru-RU" sz="1600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потребителей и государства посредством разработки и применения норма­тивных документов по стандартизации</a:t>
            </a:r>
            <a:r>
              <a:rPr lang="ru-RU" altLang="ru-RU" sz="1600" dirty="0" smtClean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ru-RU" altLang="ru-RU" sz="2000" dirty="0" smtClean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ru-RU" altLang="ru-RU" sz="2000" dirty="0">
              <a:solidFill>
                <a:srgbClr val="0000FF"/>
              </a:solidFill>
              <a:latin typeface="Arial" panose="020B0604020202020204" pitchFamily="34" charset="0"/>
            </a:endParaRPr>
          </a:p>
          <a:p>
            <a:r>
              <a:rPr lang="ru-RU" sz="1600" b="1" i="1" dirty="0">
                <a:solidFill>
                  <a:srgbClr val="0000FF"/>
                </a:solidFill>
              </a:rPr>
              <a:t>Государственная система </a:t>
            </a:r>
            <a:r>
              <a:rPr lang="ru-RU" sz="1600" b="1" i="1" dirty="0" smtClean="0">
                <a:solidFill>
                  <a:srgbClr val="0000FF"/>
                </a:solidFill>
              </a:rPr>
              <a:t>стандартизации</a:t>
            </a:r>
            <a:r>
              <a:rPr lang="ru-RU" sz="1600" dirty="0" smtClean="0">
                <a:solidFill>
                  <a:srgbClr val="0000FF"/>
                </a:solidFill>
              </a:rPr>
              <a:t> </a:t>
            </a:r>
            <a:r>
              <a:rPr lang="ru-RU" sz="1600" dirty="0">
                <a:solidFill>
                  <a:srgbClr val="0000FF"/>
                </a:solidFill>
              </a:rPr>
              <a:t>(ГСС РФ) - это комплекс взаи­мосвязанных стандартов, определяющих все основные </a:t>
            </a:r>
            <a:r>
              <a:rPr lang="ru-RU" sz="1600" dirty="0" smtClean="0">
                <a:solidFill>
                  <a:srgbClr val="0000FF"/>
                </a:solidFill>
              </a:rPr>
              <a:t>стороны </a:t>
            </a:r>
            <a:r>
              <a:rPr lang="ru-RU" sz="1600" dirty="0">
                <a:solidFill>
                  <a:srgbClr val="0000FF"/>
                </a:solidFill>
              </a:rPr>
              <a:t>практической деятельности по стандартизации в </a:t>
            </a:r>
            <a:r>
              <a:rPr lang="ru-RU" sz="1600" dirty="0" smtClean="0">
                <a:solidFill>
                  <a:srgbClr val="0000FF"/>
                </a:solidFill>
              </a:rPr>
              <a:t>масштабе </a:t>
            </a:r>
            <a:r>
              <a:rPr lang="ru-RU" sz="1600" dirty="0">
                <a:solidFill>
                  <a:srgbClr val="0000FF"/>
                </a:solidFill>
              </a:rPr>
              <a:t>страны</a:t>
            </a:r>
            <a:r>
              <a:rPr lang="ru-RU" sz="1600" dirty="0" smtClean="0">
                <a:solidFill>
                  <a:srgbClr val="0000FF"/>
                </a:solidFill>
              </a:rPr>
              <a:t>.</a:t>
            </a:r>
          </a:p>
          <a:p>
            <a:endParaRPr lang="ru-RU" sz="1600" dirty="0" smtClean="0">
              <a:solidFill>
                <a:srgbClr val="0000FF"/>
              </a:solidFill>
            </a:endParaRPr>
          </a:p>
          <a:p>
            <a:endParaRPr lang="ru-RU" sz="1600" dirty="0">
              <a:solidFill>
                <a:srgbClr val="0000FF"/>
              </a:solidFill>
            </a:endParaRPr>
          </a:p>
          <a:p>
            <a:pPr algn="ctr"/>
            <a:r>
              <a:rPr lang="ru-RU" sz="1600" dirty="0">
                <a:solidFill>
                  <a:srgbClr val="0000FF"/>
                </a:solidFill>
              </a:rPr>
              <a:t>Стандарты ГСС </a:t>
            </a:r>
            <a:r>
              <a:rPr lang="ru-RU" sz="1600" u="sng" dirty="0">
                <a:solidFill>
                  <a:srgbClr val="0000FF"/>
                </a:solidFill>
              </a:rPr>
              <a:t>устанавливают</a:t>
            </a:r>
            <a:r>
              <a:rPr lang="ru-RU" sz="1600" dirty="0">
                <a:solidFill>
                  <a:srgbClr val="0000FF"/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FF"/>
                </a:solidFill>
              </a:rPr>
              <a:t>·организационные вопросы и методику выполнения работ по стандартизации;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FF"/>
                </a:solidFill>
              </a:rPr>
              <a:t>·категории и виды нормативных документов;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FF"/>
                </a:solidFill>
              </a:rPr>
              <a:t>·объекты стандартизации (продукция, процессы и услуги);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FF"/>
                </a:solidFill>
              </a:rPr>
              <a:t>·порядок разработки, внедрения, обращения стандартов и других нормативных документов по стандартизации, проведения их аннулирования и корректировки;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0000FF"/>
                </a:solidFill>
              </a:rPr>
              <a:t>·единые правила построения, изложе­ния и оформления стандартов.</a:t>
            </a:r>
          </a:p>
          <a:p>
            <a:pPr lvl="0" algn="just"/>
            <a:endParaRPr lang="ru-RU" altLang="ru-RU" sz="2000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0" y="5957887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endParaRPr lang="ru-RU" b="1" i="1">
              <a:solidFill>
                <a:srgbClr val="0000FF"/>
              </a:solidFill>
            </a:endParaRP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Arial" charset="0"/>
                <a:ea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</a:defRPr>
            </a:lvl9pPr>
          </a:lstStyle>
          <a:p>
            <a:fld id="{51DA2020-891C-3D43-BC98-6B63477340CD}" type="slidenum">
              <a:rPr lang="ru-RU" sz="1400"/>
              <a:pPr/>
              <a:t>8</a:t>
            </a:fld>
            <a:endParaRPr lang="ru-RU" sz="1400"/>
          </a:p>
        </p:txBody>
      </p:sp>
    </p:spTree>
    <p:extLst>
      <p:ext uri="{BB962C8B-B14F-4D97-AF65-F5344CB8AC3E}">
        <p14:creationId xmlns:p14="http://schemas.microsoft.com/office/powerpoint/2010/main" xmlns="" val="314649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E93C-C074-5B46-9D7D-2B189A3AE646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9393" name="Rectangle 1"/>
          <p:cNvSpPr>
            <a:spLocks noChangeArrowheads="1"/>
          </p:cNvSpPr>
          <p:nvPr/>
        </p:nvSpPr>
        <p:spPr bwMode="auto">
          <a:xfrm>
            <a:off x="428596" y="1714488"/>
            <a:ext cx="814393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Национальным органом по СТ в РФ является Госстандарт.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endParaRPr kumimoji="0" lang="en-US" sz="2000" b="0" i="0" u="sng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+mn-lt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Функции Госстандарта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+mn-lt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·утверждает национальные стандарты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·публикует и распространяет национальные стандарты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·участвует в работе международных организаций по СТ, представляет в них РФ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59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+mn-lt"/>
                <a:ea typeface="Times New Roman" pitchFamily="18" charset="0"/>
                <a:cs typeface="Arial" pitchFamily="34" charset="0"/>
              </a:rPr>
              <a:t>·координирует деятельность органов и служб по СТ.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+mn-lt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5190</TotalTime>
  <Words>2288</Words>
  <Application>Microsoft Office PowerPoint</Application>
  <PresentationFormat>Экран (4:3)</PresentationFormat>
  <Paragraphs>338</Paragraphs>
  <Slides>36</Slides>
  <Notes>21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8" baseType="lpstr">
      <vt:lpstr>Оформление по умолчанию</vt:lpstr>
      <vt:lpstr>Уравнение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Категории нормативных документов</vt:lpstr>
      <vt:lpstr>Слайд 11</vt:lpstr>
      <vt:lpstr>Категории нормативных документов</vt:lpstr>
      <vt:lpstr>Категории нормативных документов</vt:lpstr>
      <vt:lpstr>Категории нормативных документов</vt:lpstr>
      <vt:lpstr>Слайд 15</vt:lpstr>
      <vt:lpstr>Слайд 16</vt:lpstr>
      <vt:lpstr>Виды стандартов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Комплексы стандартов</vt:lpstr>
      <vt:lpstr>Комплексы стандартов</vt:lpstr>
      <vt:lpstr>Слайд 29</vt:lpstr>
      <vt:lpstr>ЕСКД</vt:lpstr>
      <vt:lpstr>Слайд 31</vt:lpstr>
      <vt:lpstr>ЕСТД</vt:lpstr>
      <vt:lpstr>ЕСТПП</vt:lpstr>
      <vt:lpstr>ЕСТПП</vt:lpstr>
      <vt:lpstr>Технический комитет</vt:lpstr>
      <vt:lpstr>Технический комитет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Владимир</dc:creator>
  <cp:lastModifiedBy>sh_ik</cp:lastModifiedBy>
  <cp:revision>371</cp:revision>
  <cp:lastPrinted>1601-01-01T00:00:00Z</cp:lastPrinted>
  <dcterms:created xsi:type="dcterms:W3CDTF">1601-01-01T00:00:00Z</dcterms:created>
  <dcterms:modified xsi:type="dcterms:W3CDTF">2019-03-12T10:14:45Z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